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2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61" r:id="rId14"/>
    <p:sldId id="263" r:id="rId15"/>
    <p:sldId id="258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5" r:id="rId24"/>
    <p:sldId id="270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5B8"/>
    <a:srgbClr val="E0C839"/>
    <a:srgbClr val="4FA149"/>
    <a:srgbClr val="3EBD2D"/>
    <a:srgbClr val="3683CF"/>
    <a:srgbClr val="00102B"/>
    <a:srgbClr val="00237D"/>
    <a:srgbClr val="081528"/>
    <a:srgbClr val="737D1E"/>
    <a:srgbClr val="D3A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467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fs01\PublicFiles\PUBLIC_FILES\DEPT_CONSERVATION\07%20-%20Skunkworks\2302%20Electrification%20Survey%20(ADM)\02%20-%20Reporting\supportingPlo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30801687763712E-2"/>
          <c:y val="8.1534558180227465E-2"/>
          <c:w val="0.92573839662447255"/>
          <c:h val="0.735680956547098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0C8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Envelope!$E$4:$E$6</c:f>
              <c:strCache>
                <c:ptCount val="3"/>
                <c:pt idx="0">
                  <c:v>Windows</c:v>
                </c:pt>
                <c:pt idx="1">
                  <c:v>Doors</c:v>
                </c:pt>
                <c:pt idx="2">
                  <c:v>Walls</c:v>
                </c:pt>
              </c:strCache>
            </c:strRef>
          </c:cat>
          <c:val>
            <c:numRef>
              <c:f>Envelope!$H$4:$H$6</c:f>
              <c:numCache>
                <c:formatCode>0%</c:formatCode>
                <c:ptCount val="3"/>
                <c:pt idx="0">
                  <c:v>0.193</c:v>
                </c:pt>
                <c:pt idx="1">
                  <c:v>0.33100000000000002</c:v>
                </c:pt>
                <c:pt idx="2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1-42F9-855C-113F28A89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80"/>
        <c:axId val="1608445584"/>
        <c:axId val="1607973824"/>
      </c:barChart>
      <c:catAx>
        <c:axId val="160844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102B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cap="all" spc="120" normalizeH="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973824"/>
        <c:crosses val="autoZero"/>
        <c:auto val="1"/>
        <c:lblAlgn val="ctr"/>
        <c:lblOffset val="100"/>
        <c:noMultiLvlLbl val="0"/>
      </c:catAx>
      <c:valAx>
        <c:axId val="1607973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0844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35887753807723"/>
          <c:y val="6.3492063492063489E-2"/>
          <c:w val="0.70614426914107842"/>
          <c:h val="0.786513049505175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102B">
                <a:alpha val="5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'Water Heating'!$Q$3:$Q$8</c:f>
              <c:strCache>
                <c:ptCount val="6"/>
                <c:pt idx="0">
                  <c:v>&lt; 1 year</c:v>
                </c:pt>
                <c:pt idx="1">
                  <c:v>1-3 years</c:v>
                </c:pt>
                <c:pt idx="2">
                  <c:v>4-8 years</c:v>
                </c:pt>
                <c:pt idx="3">
                  <c:v>9-13 years</c:v>
                </c:pt>
                <c:pt idx="4">
                  <c:v>14-30 years</c:v>
                </c:pt>
                <c:pt idx="5">
                  <c:v>Over 30 years</c:v>
                </c:pt>
              </c:strCache>
            </c:strRef>
          </c:cat>
          <c:val>
            <c:numRef>
              <c:f>'Water Heating'!$R$3:$R$8</c:f>
              <c:numCache>
                <c:formatCode>0%</c:formatCode>
                <c:ptCount val="6"/>
                <c:pt idx="0">
                  <c:v>5.1999999999999998E-2</c:v>
                </c:pt>
                <c:pt idx="1">
                  <c:v>0.13200000000000001</c:v>
                </c:pt>
                <c:pt idx="2">
                  <c:v>0.216</c:v>
                </c:pt>
                <c:pt idx="3">
                  <c:v>0.23</c:v>
                </c:pt>
                <c:pt idx="4">
                  <c:v>0.33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3-446C-A38C-6A07BF549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67042016"/>
        <c:axId val="1842550832"/>
      </c:barChart>
      <c:catAx>
        <c:axId val="176704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550832"/>
        <c:crosses val="autoZero"/>
        <c:auto val="1"/>
        <c:lblAlgn val="ctr"/>
        <c:lblOffset val="100"/>
        <c:noMultiLvlLbl val="0"/>
      </c:catAx>
      <c:valAx>
        <c:axId val="1842550832"/>
        <c:scaling>
          <c:orientation val="minMax"/>
          <c:max val="0.4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spc="2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04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Appliances!$I$3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E0C8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Appliances!$J$2:$M$2</c:f>
              <c:strCache>
                <c:ptCount val="4"/>
                <c:pt idx="0">
                  <c:v>Washer</c:v>
                </c:pt>
                <c:pt idx="1">
                  <c:v>Dryer</c:v>
                </c:pt>
                <c:pt idx="2">
                  <c:v>Dishwasher</c:v>
                </c:pt>
                <c:pt idx="3">
                  <c:v>Refrigerator</c:v>
                </c:pt>
              </c:strCache>
            </c:strRef>
          </c:cat>
          <c:val>
            <c:numRef>
              <c:f>Appliances!$J$3:$M$3</c:f>
              <c:numCache>
                <c:formatCode>0%</c:formatCode>
                <c:ptCount val="4"/>
                <c:pt idx="0">
                  <c:v>0.68799999999999994</c:v>
                </c:pt>
                <c:pt idx="1">
                  <c:v>0.63800000000000001</c:v>
                </c:pt>
                <c:pt idx="2">
                  <c:v>0.68600000000000005</c:v>
                </c:pt>
                <c:pt idx="3">
                  <c:v>0.57299999999999995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7-445D-9F42-582771A14DEE}"/>
            </c:ext>
          </c:extLst>
        </c:ser>
        <c:ser>
          <c:idx val="1"/>
          <c:order val="1"/>
          <c:tx>
            <c:strRef>
              <c:f>Appliances!$I$4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10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Appliances!$J$2:$M$2</c:f>
              <c:strCache>
                <c:ptCount val="4"/>
                <c:pt idx="0">
                  <c:v>Washer</c:v>
                </c:pt>
                <c:pt idx="1">
                  <c:v>Dryer</c:v>
                </c:pt>
                <c:pt idx="2">
                  <c:v>Dishwasher</c:v>
                </c:pt>
                <c:pt idx="3">
                  <c:v>Refrigerator</c:v>
                </c:pt>
              </c:strCache>
            </c:strRef>
          </c:cat>
          <c:val>
            <c:numRef>
              <c:f>Appliances!$J$4:$M$4</c:f>
              <c:numCache>
                <c:formatCode>0%</c:formatCode>
                <c:ptCount val="4"/>
                <c:pt idx="0">
                  <c:v>8.8999999999999996E-2</c:v>
                </c:pt>
                <c:pt idx="1">
                  <c:v>0.10100000000000001</c:v>
                </c:pt>
                <c:pt idx="2">
                  <c:v>5.8000000000000003E-2</c:v>
                </c:pt>
                <c:pt idx="3">
                  <c:v>0.42699999999999999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7-445D-9F42-582771A14DEE}"/>
            </c:ext>
          </c:extLst>
        </c:ser>
        <c:ser>
          <c:idx val="2"/>
          <c:order val="2"/>
          <c:tx>
            <c:strRef>
              <c:f>Appliances!$I$5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274B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Appliances!$J$2:$M$2</c:f>
              <c:strCache>
                <c:ptCount val="4"/>
                <c:pt idx="0">
                  <c:v>Washer</c:v>
                </c:pt>
                <c:pt idx="1">
                  <c:v>Dryer</c:v>
                </c:pt>
                <c:pt idx="2">
                  <c:v>Dishwasher</c:v>
                </c:pt>
                <c:pt idx="3">
                  <c:v>Refrigerator</c:v>
                </c:pt>
              </c:strCache>
            </c:strRef>
          </c:cat>
          <c:val>
            <c:numRef>
              <c:f>Appliances!$J$5:$M$5</c:f>
              <c:numCache>
                <c:formatCode>0%</c:formatCode>
                <c:ptCount val="4"/>
                <c:pt idx="0">
                  <c:v>0.222</c:v>
                </c:pt>
                <c:pt idx="1">
                  <c:v>0.26100000000000001</c:v>
                </c:pt>
                <c:pt idx="2">
                  <c:v>0.25700000000000001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47-445D-9F42-582771A14D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50960864"/>
        <c:axId val="1842534512"/>
      </c:barChart>
      <c:catAx>
        <c:axId val="19509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534512"/>
        <c:crosses val="autoZero"/>
        <c:auto val="1"/>
        <c:lblAlgn val="ctr"/>
        <c:lblOffset val="100"/>
        <c:noMultiLvlLbl val="0"/>
      </c:catAx>
      <c:valAx>
        <c:axId val="18425345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960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75224404261681"/>
          <c:y val="0.46261403118340694"/>
          <c:w val="0.153742963408109"/>
          <c:h val="0.27409011253158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4847427858052"/>
          <c:y val="0.12510898672289533"/>
          <c:w val="0.69016705906431719"/>
          <c:h val="0.749195380090529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Appliances!$S$3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E0C839"/>
            </a:solidFill>
            <a:ln>
              <a:solidFill>
                <a:srgbClr val="00102B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.12572025165168682"/>
                  <c:y val="-4.5924208422138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16-41A8-BA94-0E87EA408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Appliances!$T$2:$V$2</c:f>
              <c:strCache>
                <c:ptCount val="3"/>
                <c:pt idx="0">
                  <c:v>Cook-Top</c:v>
                </c:pt>
                <c:pt idx="1">
                  <c:v>Oven</c:v>
                </c:pt>
                <c:pt idx="2">
                  <c:v>BBQ</c:v>
                </c:pt>
              </c:strCache>
            </c:strRef>
          </c:cat>
          <c:val>
            <c:numRef>
              <c:f>Appliances!$T$3:$V$3</c:f>
              <c:numCache>
                <c:formatCode>0%</c:formatCode>
                <c:ptCount val="3"/>
                <c:pt idx="0">
                  <c:v>0.28000000000000003</c:v>
                </c:pt>
                <c:pt idx="1">
                  <c:v>0.54100000000000004</c:v>
                </c:pt>
                <c:pt idx="2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6-41A8-BA94-0E87EA408BF9}"/>
            </c:ext>
          </c:extLst>
        </c:ser>
        <c:ser>
          <c:idx val="1"/>
          <c:order val="1"/>
          <c:tx>
            <c:strRef>
              <c:f>Appliances!$S$4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274B9B"/>
            </a:solidFill>
            <a:ln>
              <a:solidFill>
                <a:srgbClr val="00102B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Appliances!$T$2:$V$2</c:f>
              <c:strCache>
                <c:ptCount val="3"/>
                <c:pt idx="0">
                  <c:v>Cook-Top</c:v>
                </c:pt>
                <c:pt idx="1">
                  <c:v>Oven</c:v>
                </c:pt>
                <c:pt idx="2">
                  <c:v>BBQ</c:v>
                </c:pt>
              </c:strCache>
            </c:strRef>
          </c:cat>
          <c:val>
            <c:numRef>
              <c:f>Appliances!$T$4:$V$4</c:f>
              <c:numCache>
                <c:formatCode>0%</c:formatCode>
                <c:ptCount val="3"/>
                <c:pt idx="0">
                  <c:v>0.7</c:v>
                </c:pt>
                <c:pt idx="1">
                  <c:v>0.45800000000000002</c:v>
                </c:pt>
                <c:pt idx="2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16-41A8-BA94-0E87EA408BF9}"/>
            </c:ext>
          </c:extLst>
        </c:ser>
        <c:ser>
          <c:idx val="2"/>
          <c:order val="2"/>
          <c:tx>
            <c:strRef>
              <c:f>Appliances!$S$5</c:f>
              <c:strCache>
                <c:ptCount val="1"/>
                <c:pt idx="0">
                  <c:v>Propane</c:v>
                </c:pt>
              </c:strCache>
            </c:strRef>
          </c:tx>
          <c:spPr>
            <a:solidFill>
              <a:srgbClr val="3683CF"/>
            </a:solidFill>
            <a:ln>
              <a:solidFill>
                <a:srgbClr val="00102B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23291553151907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16-41A8-BA94-0E87EA408BF9}"/>
                </c:ext>
              </c:extLst>
            </c:dLbl>
            <c:dLbl>
              <c:idx val="1"/>
              <c:layout>
                <c:manualLayout>
                  <c:x val="-5.1218770100417731E-17"/>
                  <c:y val="-5.40678603103705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16-41A8-BA94-0E87EA408BF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16-41A8-BA94-0E87EA408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Appliances!$T$2:$V$2</c:f>
              <c:strCache>
                <c:ptCount val="3"/>
                <c:pt idx="0">
                  <c:v>Cook-Top</c:v>
                </c:pt>
                <c:pt idx="1">
                  <c:v>Oven</c:v>
                </c:pt>
                <c:pt idx="2">
                  <c:v>BBQ</c:v>
                </c:pt>
              </c:strCache>
            </c:strRef>
          </c:cat>
          <c:val>
            <c:numRef>
              <c:f>Appliances!$T$5:$V$5</c:f>
              <c:numCache>
                <c:formatCode>0%</c:formatCode>
                <c:ptCount val="3"/>
                <c:pt idx="0">
                  <c:v>0.03</c:v>
                </c:pt>
                <c:pt idx="1">
                  <c:v>1.0999999999999999E-2</c:v>
                </c:pt>
                <c:pt idx="2">
                  <c:v>0.77700000000000002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16-41A8-BA94-0E87EA408B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62098512"/>
        <c:axId val="1842533552"/>
      </c:barChart>
      <c:catAx>
        <c:axId val="196209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533552"/>
        <c:crosses val="autoZero"/>
        <c:auto val="1"/>
        <c:lblAlgn val="ctr"/>
        <c:lblOffset val="100"/>
        <c:noMultiLvlLbl val="0"/>
      </c:catAx>
      <c:valAx>
        <c:axId val="1842533552"/>
        <c:scaling>
          <c:orientation val="minMax"/>
          <c:max val="1.0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098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32175144773569"/>
          <c:y val="4.7622111260482686E-2"/>
          <c:w val="0.72437653626630005"/>
          <c:h val="0.8203591319377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Appliances!$I$3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E0C8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Appliances!$I$25</c:f>
              <c:strCache>
                <c:ptCount val="1"/>
                <c:pt idx="0">
                  <c:v>10 years or less</c:v>
                </c:pt>
              </c:strCache>
            </c:strRef>
          </c:cat>
          <c:val>
            <c:numRef>
              <c:f>Appliances!$J$25</c:f>
              <c:numCache>
                <c:formatCode>0%</c:formatCode>
                <c:ptCount val="1"/>
                <c:pt idx="0">
                  <c:v>0.71756550000000008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D-4A40-9E76-089A5EB8BDC0}"/>
            </c:ext>
          </c:extLst>
        </c:ser>
        <c:ser>
          <c:idx val="1"/>
          <c:order val="1"/>
          <c:tx>
            <c:strRef>
              <c:f>Appliances!$I$4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10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Appliances!$I$25</c:f>
              <c:strCache>
                <c:ptCount val="1"/>
                <c:pt idx="0">
                  <c:v>10 years or less</c:v>
                </c:pt>
              </c:strCache>
            </c:strRef>
          </c:cat>
          <c:val>
            <c:numRef>
              <c:f>Appliances!$K$25</c:f>
              <c:numCache>
                <c:formatCode>0%</c:formatCode>
                <c:ptCount val="1"/>
                <c:pt idx="0">
                  <c:v>0.28243449999999998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BD-4A40-9E76-089A5EB8BD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50960864"/>
        <c:axId val="1842534512"/>
      </c:barChart>
      <c:catAx>
        <c:axId val="19509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534512"/>
        <c:crosses val="autoZero"/>
        <c:auto val="1"/>
        <c:lblAlgn val="ctr"/>
        <c:lblOffset val="100"/>
        <c:noMultiLvlLbl val="0"/>
      </c:catAx>
      <c:valAx>
        <c:axId val="184253451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960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59660744705274"/>
          <c:y val="4.689791248458211E-2"/>
          <c:w val="0.33600120718576321"/>
          <c:h val="0.22147521080978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53572833684783E-2"/>
          <c:y val="7.8703703703703706E-2"/>
          <c:w val="0.95138630020752879"/>
          <c:h val="0.7496879069842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EVs!$C$10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EVs!$B$18:$B$20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3+</c:v>
                </c:pt>
              </c:strCache>
            </c:strRef>
          </c:cat>
          <c:val>
            <c:numRef>
              <c:f>EVs!$C$18:$C$20</c:f>
              <c:numCache>
                <c:formatCode>0%</c:formatCode>
                <c:ptCount val="3"/>
                <c:pt idx="0">
                  <c:v>0.46300000000000002</c:v>
                </c:pt>
                <c:pt idx="1">
                  <c:v>0.314</c:v>
                </c:pt>
                <c:pt idx="2">
                  <c:v>9.9000000000000019E-2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6-4A59-8AAC-55038EBFB98C}"/>
            </c:ext>
          </c:extLst>
        </c:ser>
        <c:ser>
          <c:idx val="1"/>
          <c:order val="1"/>
          <c:tx>
            <c:strRef>
              <c:f>EVs!$D$10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EVs!$B$18:$B$20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3+</c:v>
                </c:pt>
              </c:strCache>
            </c:strRef>
          </c:cat>
          <c:val>
            <c:numRef>
              <c:f>EVs!$D$18:$D$20</c:f>
              <c:numCache>
                <c:formatCode>0%</c:formatCode>
                <c:ptCount val="3"/>
                <c:pt idx="0">
                  <c:v>0.105</c:v>
                </c:pt>
                <c:pt idx="1">
                  <c:v>8.9999999999999993E-3</c:v>
                </c:pt>
                <c:pt idx="2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6-4A59-8AAC-55038EBFB98C}"/>
            </c:ext>
          </c:extLst>
        </c:ser>
        <c:ser>
          <c:idx val="2"/>
          <c:order val="2"/>
          <c:tx>
            <c:strRef>
              <c:f>EVs!$E$10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EVs!$B$18:$B$20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3+</c:v>
                </c:pt>
              </c:strCache>
            </c:strRef>
          </c:cat>
          <c:val>
            <c:numRef>
              <c:f>EVs!$E$18:$E$20</c:f>
              <c:numCache>
                <c:formatCode>0%</c:formatCode>
                <c:ptCount val="3"/>
                <c:pt idx="0">
                  <c:v>0.107</c:v>
                </c:pt>
                <c:pt idx="1">
                  <c:v>1.0999999999999999E-2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66-4A59-8AAC-55038EBFB98C}"/>
            </c:ext>
          </c:extLst>
        </c:ser>
        <c:ser>
          <c:idx val="3"/>
          <c:order val="3"/>
          <c:tx>
            <c:strRef>
              <c:f>EVs!$F$10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EVs!$B$18:$B$20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3+</c:v>
                </c:pt>
              </c:strCache>
            </c:strRef>
          </c:cat>
          <c:val>
            <c:numRef>
              <c:f>EVs!$F$18:$F$20</c:f>
              <c:numCache>
                <c:formatCode>0%</c:formatCode>
                <c:ptCount val="3"/>
                <c:pt idx="0">
                  <c:v>5.8000000000000003E-2</c:v>
                </c:pt>
                <c:pt idx="1">
                  <c:v>1E-3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66-4A59-8AAC-55038EBFB98C}"/>
            </c:ext>
          </c:extLst>
        </c:ser>
        <c:ser>
          <c:idx val="4"/>
          <c:order val="4"/>
          <c:tx>
            <c:strRef>
              <c:f>EVs!$G$10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EVs!$B$18:$B$20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3+</c:v>
                </c:pt>
              </c:strCache>
            </c:strRef>
          </c:cat>
          <c:val>
            <c:numRef>
              <c:f>EVs!$G$18:$G$20</c:f>
              <c:numCache>
                <c:formatCode>0%</c:formatCode>
                <c:ptCount val="3"/>
                <c:pt idx="0">
                  <c:v>0.14699999999999999</c:v>
                </c:pt>
                <c:pt idx="1">
                  <c:v>2.7E-2</c:v>
                </c:pt>
                <c:pt idx="2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6-4A59-8AAC-55038EBFB9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5"/>
        <c:axId val="1962106400"/>
        <c:axId val="1767114416"/>
      </c:barChart>
      <c:catAx>
        <c:axId val="196210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rgbClr val="00102B"/>
                    </a:solidFill>
                  </a:rPr>
                  <a:t>Number at</a:t>
                </a:r>
                <a:r>
                  <a:rPr lang="en-US" sz="1600" b="1" baseline="0" dirty="0">
                    <a:solidFill>
                      <a:srgbClr val="00102B"/>
                    </a:solidFill>
                  </a:rPr>
                  <a:t> Residence</a:t>
                </a:r>
                <a:endParaRPr lang="en-US" sz="1600" b="1" dirty="0">
                  <a:solidFill>
                    <a:srgbClr val="00102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00102B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114416"/>
        <c:crosses val="autoZero"/>
        <c:auto val="1"/>
        <c:lblAlgn val="ctr"/>
        <c:lblOffset val="100"/>
        <c:noMultiLvlLbl val="0"/>
      </c:catAx>
      <c:valAx>
        <c:axId val="1767114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6210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70737941656278"/>
          <c:y val="9.1341688940193663E-2"/>
          <c:w val="0.1573719274138666"/>
          <c:h val="0.4888976994061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EVs!$K$3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3275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EVs!$L$3</c:f>
              <c:numCache>
                <c:formatCode>0%</c:formatCode>
                <c:ptCount val="1"/>
                <c:pt idx="0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B-43AD-868B-87CFBB0189D9}"/>
            </c:ext>
          </c:extLst>
        </c:ser>
        <c:ser>
          <c:idx val="1"/>
          <c:order val="1"/>
          <c:tx>
            <c:strRef>
              <c:f>EVs!$K$4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0C8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EVs!$L$4</c:f>
              <c:numCache>
                <c:formatCode>0%</c:formatCode>
                <c:ptCount val="1"/>
                <c:pt idx="0">
                  <c:v>0.59199999999999997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B-43AD-868B-87CFBB0189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51066544"/>
        <c:axId val="1842543632"/>
      </c:barChart>
      <c:catAx>
        <c:axId val="1951066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2543632"/>
        <c:crosses val="autoZero"/>
        <c:auto val="1"/>
        <c:lblAlgn val="ctr"/>
        <c:lblOffset val="100"/>
        <c:noMultiLvlLbl val="0"/>
      </c:catAx>
      <c:valAx>
        <c:axId val="184254363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0665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86696748499378"/>
          <c:y val="0.31001800513392525"/>
          <c:w val="0.23420132597226814"/>
          <c:h val="0.184084831798650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27382748631355"/>
          <c:y val="8.4311123712127151E-2"/>
          <c:w val="0.51805577826258442"/>
          <c:h val="0.78549091586806075"/>
        </c:manualLayout>
      </c:layout>
      <c:radarChart>
        <c:radarStyle val="marker"/>
        <c:varyColors val="0"/>
        <c:ser>
          <c:idx val="0"/>
          <c:order val="0"/>
          <c:tx>
            <c:strRef>
              <c:f>EVs!$U$11</c:f>
              <c:strCache>
                <c:ptCount val="1"/>
                <c:pt idx="0">
                  <c:v>Significant?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EVs!$T$12:$T$17</c:f>
              <c:strCache>
                <c:ptCount val="6"/>
                <c:pt idx="0">
                  <c:v>Driving range </c:v>
                </c:pt>
                <c:pt idx="1">
                  <c:v>Availability of charging stations</c:v>
                </c:pt>
                <c:pt idx="2">
                  <c:v>Availability of financial incentives for EVs</c:v>
                </c:pt>
                <c:pt idx="3">
                  <c:v>Cost of maintenance</c:v>
                </c:pt>
                <c:pt idx="4">
                  <c:v>Availability of incentives for home charging stations</c:v>
                </c:pt>
                <c:pt idx="5">
                  <c:v>Initial cost compared to petroleum alternatives</c:v>
                </c:pt>
              </c:strCache>
            </c:strRef>
          </c:cat>
          <c:val>
            <c:numRef>
              <c:f>EVs!$U$12:$U$17</c:f>
              <c:numCache>
                <c:formatCode>General</c:formatCode>
                <c:ptCount val="6"/>
                <c:pt idx="0">
                  <c:v>4.5</c:v>
                </c:pt>
                <c:pt idx="1">
                  <c:v>4.5</c:v>
                </c:pt>
                <c:pt idx="2">
                  <c:v>4.4000000000000004</c:v>
                </c:pt>
                <c:pt idx="3">
                  <c:v>3.8</c:v>
                </c:pt>
                <c:pt idx="4">
                  <c:v>3.6</c:v>
                </c:pt>
                <c:pt idx="5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A-44D7-B05E-7D44B8779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729456"/>
        <c:axId val="1723833712"/>
      </c:radarChart>
      <c:catAx>
        <c:axId val="35072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3833712"/>
        <c:crosses val="autoZero"/>
        <c:auto val="1"/>
        <c:lblAlgn val="ctr"/>
        <c:lblOffset val="100"/>
        <c:noMultiLvlLbl val="0"/>
      </c:catAx>
      <c:valAx>
        <c:axId val="172383371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294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0152702364383E-2"/>
          <c:y val="2.2035493641656238E-2"/>
          <c:w val="0.92309689166682196"/>
          <c:h val="0.85072138893712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Electrification!$C$2</c:f>
              <c:strCache>
                <c:ptCount val="1"/>
                <c:pt idx="0">
                  <c:v>Space Heating</c:v>
                </c:pt>
              </c:strCache>
            </c:strRef>
          </c:tx>
          <c:spPr>
            <a:solidFill>
              <a:srgbClr val="274B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Electrification!$B$3:$B$7</c:f>
              <c:strCache>
                <c:ptCount val="5"/>
                <c:pt idx="0">
                  <c:v>I am interested in converting to electric heat</c:v>
                </c:pt>
                <c:pt idx="1">
                  <c:v>Will reduce my carbon footprint</c:v>
                </c:pt>
                <c:pt idx="2">
                  <c:v>Will reduce my energy bills</c:v>
                </c:pt>
                <c:pt idx="3">
                  <c:v>Is reliable</c:v>
                </c:pt>
                <c:pt idx="4">
                  <c:v>Is safe</c:v>
                </c:pt>
              </c:strCache>
            </c:strRef>
          </c:cat>
          <c:val>
            <c:numRef>
              <c:f>Electrification!$C$3:$C$7</c:f>
              <c:numCache>
                <c:formatCode>General</c:formatCode>
                <c:ptCount val="5"/>
                <c:pt idx="0">
                  <c:v>1.4</c:v>
                </c:pt>
                <c:pt idx="1">
                  <c:v>2.6</c:v>
                </c:pt>
                <c:pt idx="2">
                  <c:v>1.6</c:v>
                </c:pt>
                <c:pt idx="3">
                  <c:v>2.6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9-42B5-B726-0772FDD4A655}"/>
            </c:ext>
          </c:extLst>
        </c:ser>
        <c:ser>
          <c:idx val="1"/>
          <c:order val="1"/>
          <c:tx>
            <c:strRef>
              <c:f>Electrification!$D$2</c:f>
              <c:strCache>
                <c:ptCount val="1"/>
                <c:pt idx="0">
                  <c:v>Water Heating</c:v>
                </c:pt>
              </c:strCache>
            </c:strRef>
          </c:tx>
          <c:spPr>
            <a:solidFill>
              <a:srgbClr val="E0C8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Electrification!$B$3:$B$7</c:f>
              <c:strCache>
                <c:ptCount val="5"/>
                <c:pt idx="0">
                  <c:v>I am interested in converting to electric heat</c:v>
                </c:pt>
                <c:pt idx="1">
                  <c:v>Will reduce my carbon footprint</c:v>
                </c:pt>
                <c:pt idx="2">
                  <c:v>Will reduce my energy bills</c:v>
                </c:pt>
                <c:pt idx="3">
                  <c:v>Is reliable</c:v>
                </c:pt>
                <c:pt idx="4">
                  <c:v>Is safe</c:v>
                </c:pt>
              </c:strCache>
            </c:strRef>
          </c:cat>
          <c:val>
            <c:numRef>
              <c:f>Electrification!$D$3:$D$7</c:f>
              <c:numCache>
                <c:formatCode>General</c:formatCode>
                <c:ptCount val="5"/>
                <c:pt idx="0">
                  <c:v>2.5</c:v>
                </c:pt>
                <c:pt idx="1">
                  <c:v>3.2</c:v>
                </c:pt>
                <c:pt idx="2">
                  <c:v>2.9</c:v>
                </c:pt>
                <c:pt idx="3">
                  <c:v>3.1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9-42B5-B726-0772FDD4A6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17432096"/>
        <c:axId val="1966759888"/>
      </c:barChart>
      <c:catAx>
        <c:axId val="201743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28575" cap="flat" cmpd="sng" algn="ctr">
            <a:solidFill>
              <a:srgbClr val="00102B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759888"/>
        <c:crossesAt val="2.5"/>
        <c:auto val="0"/>
        <c:lblAlgn val="ctr"/>
        <c:lblOffset val="0"/>
        <c:noMultiLvlLbl val="0"/>
      </c:catAx>
      <c:valAx>
        <c:axId val="1966759888"/>
        <c:scaling>
          <c:orientation val="minMax"/>
          <c:max val="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rgbClr val="00102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432096"/>
        <c:crossesAt val="1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683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Envelope!$K$4:$K$6</c:f>
              <c:strCache>
                <c:ptCount val="3"/>
                <c:pt idx="0">
                  <c:v>Single Pane</c:v>
                </c:pt>
                <c:pt idx="1">
                  <c:v>Double Pane</c:v>
                </c:pt>
                <c:pt idx="2">
                  <c:v>Mixture</c:v>
                </c:pt>
              </c:strCache>
            </c:strRef>
          </c:cat>
          <c:val>
            <c:numRef>
              <c:f>Envelope!$M$4:$M$6</c:f>
              <c:numCache>
                <c:formatCode>0%</c:formatCode>
                <c:ptCount val="3"/>
                <c:pt idx="0">
                  <c:v>6.0999999999999999E-2</c:v>
                </c:pt>
                <c:pt idx="1">
                  <c:v>0.88600000000000001</c:v>
                </c:pt>
                <c:pt idx="2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1-43C2-A979-CC736F9C53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80"/>
        <c:axId val="1723457264"/>
        <c:axId val="1358062592"/>
      </c:barChart>
      <c:catAx>
        <c:axId val="172345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102B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8062592"/>
        <c:crosses val="autoZero"/>
        <c:auto val="1"/>
        <c:lblAlgn val="ctr"/>
        <c:lblOffset val="100"/>
        <c:noMultiLvlLbl val="0"/>
      </c:catAx>
      <c:valAx>
        <c:axId val="1358062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2345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389464812575"/>
          <c:y val="6.1111111111111109E-2"/>
          <c:w val="0.71748142482820265"/>
          <c:h val="0.740184601924759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74B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HeatingEquipment!$H$3:$H$7</c:f>
              <c:strCache>
                <c:ptCount val="5"/>
                <c:pt idx="0">
                  <c:v>Other</c:v>
                </c:pt>
                <c:pt idx="1">
                  <c:v>Propane</c:v>
                </c:pt>
                <c:pt idx="2">
                  <c:v>Electricity</c:v>
                </c:pt>
                <c:pt idx="3">
                  <c:v>Wood</c:v>
                </c:pt>
                <c:pt idx="4">
                  <c:v>Natural Gas</c:v>
                </c:pt>
              </c:strCache>
            </c:strRef>
          </c:cat>
          <c:val>
            <c:numRef>
              <c:f>HeatingEquipment!$J$3:$J$7</c:f>
              <c:numCache>
                <c:formatCode>0%</c:formatCode>
                <c:ptCount val="5"/>
                <c:pt idx="0">
                  <c:v>1.4E-2</c:v>
                </c:pt>
                <c:pt idx="1">
                  <c:v>2.9000000000000001E-2</c:v>
                </c:pt>
                <c:pt idx="2">
                  <c:v>7.5999999999999998E-2</c:v>
                </c:pt>
                <c:pt idx="3">
                  <c:v>8.1000000000000003E-2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F-408D-92F8-9AE15F2D2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62856336"/>
        <c:axId val="1767125456"/>
      </c:barChart>
      <c:catAx>
        <c:axId val="176285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125456"/>
        <c:crosses val="autoZero"/>
        <c:auto val="1"/>
        <c:lblAlgn val="ctr"/>
        <c:lblOffset val="100"/>
        <c:noMultiLvlLbl val="0"/>
      </c:catAx>
      <c:valAx>
        <c:axId val="176712545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85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275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HeatingEquipment!$P$4:$P$9</c:f>
              <c:strCache>
                <c:ptCount val="6"/>
                <c:pt idx="0">
                  <c:v>&lt; 55F</c:v>
                </c:pt>
                <c:pt idx="1">
                  <c:v>55-60F</c:v>
                </c:pt>
                <c:pt idx="2">
                  <c:v>61-65F</c:v>
                </c:pt>
                <c:pt idx="3">
                  <c:v>66-70F</c:v>
                </c:pt>
                <c:pt idx="4">
                  <c:v>71-75F</c:v>
                </c:pt>
                <c:pt idx="5">
                  <c:v>&gt;75F</c:v>
                </c:pt>
              </c:strCache>
            </c:strRef>
          </c:cat>
          <c:val>
            <c:numRef>
              <c:f>HeatingEquipment!$V$4:$V$9</c:f>
              <c:numCache>
                <c:formatCode>0%</c:formatCode>
                <c:ptCount val="6"/>
                <c:pt idx="0">
                  <c:v>0.06</c:v>
                </c:pt>
                <c:pt idx="1">
                  <c:v>0.14000000000000001</c:v>
                </c:pt>
                <c:pt idx="2">
                  <c:v>0.35</c:v>
                </c:pt>
                <c:pt idx="3">
                  <c:v>0.4</c:v>
                </c:pt>
                <c:pt idx="4">
                  <c:v>0.04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6-4E1F-953C-637FE282A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1767037376"/>
        <c:axId val="1767113456"/>
      </c:barChart>
      <c:catAx>
        <c:axId val="17670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113456"/>
        <c:crosses val="autoZero"/>
        <c:auto val="1"/>
        <c:lblAlgn val="ctr"/>
        <c:lblOffset val="100"/>
        <c:noMultiLvlLbl val="0"/>
      </c:catAx>
      <c:valAx>
        <c:axId val="17671134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03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0C8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HeatingEquipment!$L$3:$L$8</c:f>
              <c:strCache>
                <c:ptCount val="6"/>
                <c:pt idx="0">
                  <c:v>&lt; 1 year</c:v>
                </c:pt>
                <c:pt idx="1">
                  <c:v>1 to 3 years</c:v>
                </c:pt>
                <c:pt idx="2">
                  <c:v>4 to 8 years</c:v>
                </c:pt>
                <c:pt idx="3">
                  <c:v>9 to 13 years</c:v>
                </c:pt>
                <c:pt idx="4">
                  <c:v>14 to 30 years</c:v>
                </c:pt>
                <c:pt idx="5">
                  <c:v>Over 30 years</c:v>
                </c:pt>
              </c:strCache>
            </c:strRef>
          </c:cat>
          <c:val>
            <c:numRef>
              <c:f>HeatingEquipment!$N$3:$N$8</c:f>
              <c:numCache>
                <c:formatCode>0%</c:formatCode>
                <c:ptCount val="6"/>
                <c:pt idx="0">
                  <c:v>5.1999999999999998E-2</c:v>
                </c:pt>
                <c:pt idx="1">
                  <c:v>0.115</c:v>
                </c:pt>
                <c:pt idx="2">
                  <c:v>0.17199999999999999</c:v>
                </c:pt>
                <c:pt idx="3">
                  <c:v>0.158</c:v>
                </c:pt>
                <c:pt idx="4">
                  <c:v>0.41599999999999998</c:v>
                </c:pt>
                <c:pt idx="5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B-4130-B3B5-A5C371512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767042016"/>
        <c:axId val="1842550832"/>
      </c:barChart>
      <c:catAx>
        <c:axId val="17670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550832"/>
        <c:crosses val="autoZero"/>
        <c:auto val="1"/>
        <c:lblAlgn val="ctr"/>
        <c:lblOffset val="100"/>
        <c:noMultiLvlLbl val="0"/>
      </c:catAx>
      <c:valAx>
        <c:axId val="18425508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spc="2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04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0C839"/>
            </a:solidFill>
            <a:ln>
              <a:solidFill>
                <a:srgbClr val="00237D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CoolingEquipment!$B$3:$B$10</c:f>
              <c:strCache>
                <c:ptCount val="8"/>
                <c:pt idx="0">
                  <c:v>Evaporative Cooler</c:v>
                </c:pt>
                <c:pt idx="1">
                  <c:v>Window A/C</c:v>
                </c:pt>
                <c:pt idx="2">
                  <c:v>Heat-Pump Mini-Split</c:v>
                </c:pt>
                <c:pt idx="3">
                  <c:v>Portable room A/C</c:v>
                </c:pt>
                <c:pt idx="4">
                  <c:v>Whole House Fan</c:v>
                </c:pt>
                <c:pt idx="5">
                  <c:v>Central A/C*</c:v>
                </c:pt>
                <c:pt idx="6">
                  <c:v>Other</c:v>
                </c:pt>
                <c:pt idx="7">
                  <c:v>None</c:v>
                </c:pt>
              </c:strCache>
            </c:strRef>
          </c:cat>
          <c:val>
            <c:numRef>
              <c:f>CoolingEquipment!$C$3:$C$10</c:f>
              <c:numCache>
                <c:formatCode>0%</c:formatCode>
                <c:ptCount val="8"/>
                <c:pt idx="0">
                  <c:v>1E-3</c:v>
                </c:pt>
                <c:pt idx="1">
                  <c:v>1.4E-2</c:v>
                </c:pt>
                <c:pt idx="2">
                  <c:v>2.1999999999999999E-2</c:v>
                </c:pt>
                <c:pt idx="3">
                  <c:v>2.8000000000000001E-2</c:v>
                </c:pt>
                <c:pt idx="4">
                  <c:v>3.4000000000000002E-2</c:v>
                </c:pt>
                <c:pt idx="5">
                  <c:v>8.5999999999999993E-2</c:v>
                </c:pt>
                <c:pt idx="6">
                  <c:v>0.16400000000000001</c:v>
                </c:pt>
                <c:pt idx="7">
                  <c:v>0.65100000000000002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C-4BA7-A093-06BDEEAD5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41526080"/>
        <c:axId val="1767104816"/>
      </c:barChart>
      <c:catAx>
        <c:axId val="19415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14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104816"/>
        <c:crosses val="autoZero"/>
        <c:auto val="1"/>
        <c:lblAlgn val="ctr"/>
        <c:lblOffset val="100"/>
        <c:tickLblSkip val="1"/>
        <c:noMultiLvlLbl val="0"/>
      </c:catAx>
      <c:valAx>
        <c:axId val="17671048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52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102B">
                <a:alpha val="5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CoolingEquipment!$E$3:$E$8</c:f>
              <c:strCache>
                <c:ptCount val="6"/>
                <c:pt idx="0">
                  <c:v>&lt; 1 year</c:v>
                </c:pt>
                <c:pt idx="1">
                  <c:v>1 to 3 years</c:v>
                </c:pt>
                <c:pt idx="2">
                  <c:v>4 to 8 years</c:v>
                </c:pt>
                <c:pt idx="3">
                  <c:v>9 to 13 years</c:v>
                </c:pt>
                <c:pt idx="4">
                  <c:v>14 to 30 years</c:v>
                </c:pt>
                <c:pt idx="5">
                  <c:v>Over 30 years</c:v>
                </c:pt>
              </c:strCache>
            </c:strRef>
          </c:cat>
          <c:val>
            <c:numRef>
              <c:f>CoolingEquipment!$F$3:$F$8</c:f>
              <c:numCache>
                <c:formatCode>0%</c:formatCode>
                <c:ptCount val="6"/>
                <c:pt idx="0">
                  <c:v>0.156</c:v>
                </c:pt>
                <c:pt idx="1">
                  <c:v>0.29899999999999999</c:v>
                </c:pt>
                <c:pt idx="2">
                  <c:v>0.193</c:v>
                </c:pt>
                <c:pt idx="3">
                  <c:v>0.10199999999999999</c:v>
                </c:pt>
                <c:pt idx="4">
                  <c:v>0.157</c:v>
                </c:pt>
                <c:pt idx="5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4-46F3-87DD-ABB0E5A24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767042016"/>
        <c:axId val="1842550832"/>
      </c:barChart>
      <c:catAx>
        <c:axId val="17670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550832"/>
        <c:crosses val="autoZero"/>
        <c:auto val="1"/>
        <c:lblAlgn val="ctr"/>
        <c:lblOffset val="100"/>
        <c:noMultiLvlLbl val="0"/>
      </c:catAx>
      <c:valAx>
        <c:axId val="18425508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spc="2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04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8402743701374E-2"/>
          <c:y val="5.3375696342220127E-2"/>
          <c:w val="0.6810497331254568"/>
          <c:h val="0.802187806898248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'Water Heating'!$K$3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274B9B"/>
            </a:solidFill>
            <a:ln>
              <a:solidFill>
                <a:srgbClr val="00102B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8888888888888886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7-4424-BB09-96CDE3219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Water Heating Fuel Types</c:v>
              </c:pt>
            </c:strLit>
          </c:cat>
          <c:val>
            <c:numRef>
              <c:f>'Water Heating'!$L$3</c:f>
              <c:numCache>
                <c:formatCode>0%</c:formatCode>
                <c:ptCount val="1"/>
                <c:pt idx="0">
                  <c:v>0.77800000000000002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7-4424-BB09-96CDE32198DC}"/>
            </c:ext>
          </c:extLst>
        </c:ser>
        <c:ser>
          <c:idx val="1"/>
          <c:order val="1"/>
          <c:tx>
            <c:strRef>
              <c:f>'Water Heating'!$K$4</c:f>
              <c:strCache>
                <c:ptCount val="1"/>
                <c:pt idx="0">
                  <c:v>Electric resistance</c:v>
                </c:pt>
              </c:strCache>
            </c:strRef>
          </c:tx>
          <c:spPr>
            <a:solidFill>
              <a:srgbClr val="3683CF"/>
            </a:solidFill>
            <a:ln>
              <a:solidFill>
                <a:srgbClr val="00102B">
                  <a:alpha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9444444444444445"/>
                  <c:y val="0.17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7-4424-BB09-96CDE3219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Water Heating Fuel Types</c:v>
              </c:pt>
            </c:strLit>
          </c:cat>
          <c:val>
            <c:numRef>
              <c:f>'Water Heating'!$L$4</c:f>
              <c:numCache>
                <c:formatCode>0%</c:formatCode>
                <c:ptCount val="1"/>
                <c:pt idx="0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D7-4424-BB09-96CDE32198DC}"/>
            </c:ext>
          </c:extLst>
        </c:ser>
        <c:ser>
          <c:idx val="2"/>
          <c:order val="2"/>
          <c:tx>
            <c:strRef>
              <c:f>'Water Heating'!$K$5</c:f>
              <c:strCache>
                <c:ptCount val="1"/>
                <c:pt idx="0">
                  <c:v>Propane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102B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9444444444444445"/>
                  <c:y val="9.7222222222222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7-4424-BB09-96CDE3219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Water Heating Fuel Types</c:v>
              </c:pt>
            </c:strLit>
          </c:cat>
          <c:val>
            <c:numRef>
              <c:f>'Water Heating'!$L$5</c:f>
              <c:numCache>
                <c:formatCode>0%</c:formatCode>
                <c:ptCount val="1"/>
                <c:pt idx="0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D7-4424-BB09-96CDE32198DC}"/>
            </c:ext>
          </c:extLst>
        </c:ser>
        <c:ser>
          <c:idx val="3"/>
          <c:order val="3"/>
          <c:tx>
            <c:strRef>
              <c:f>'Water Heating'!$K$6</c:f>
              <c:strCache>
                <c:ptCount val="1"/>
                <c:pt idx="0">
                  <c:v>Heat pump</c:v>
                </c:pt>
              </c:strCache>
            </c:strRef>
          </c:tx>
          <c:spPr>
            <a:solidFill>
              <a:srgbClr val="00102B"/>
            </a:solidFill>
            <a:ln>
              <a:solidFill>
                <a:srgbClr val="00102B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972222222222222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7-4424-BB09-96CDE3219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Water Heating Fuel Types</c:v>
              </c:pt>
            </c:strLit>
          </c:cat>
          <c:val>
            <c:numRef>
              <c:f>'Water Heating'!$L$6</c:f>
              <c:numCache>
                <c:formatCode>0%</c:formatCode>
                <c:ptCount val="1"/>
                <c:pt idx="0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D7-4424-BB09-96CDE32198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16694976"/>
        <c:axId val="1355324752"/>
      </c:barChart>
      <c:catAx>
        <c:axId val="20166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6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324752"/>
        <c:crosses val="autoZero"/>
        <c:auto val="1"/>
        <c:lblAlgn val="ctr"/>
        <c:lblOffset val="100"/>
        <c:noMultiLvlLbl val="0"/>
      </c:catAx>
      <c:valAx>
        <c:axId val="135532475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3275B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694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4085064674577"/>
          <c:y val="0.23351871072997096"/>
          <c:w val="0.38015914935325412"/>
          <c:h val="0.42873705865078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5478705405727"/>
          <c:y val="4.9275527476502295E-2"/>
          <c:w val="0.85221048588438642"/>
          <c:h val="0.80604970051190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275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102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 Heating'!$H$3:$H$6</c:f>
              <c:strCache>
                <c:ptCount val="4"/>
                <c:pt idx="0">
                  <c:v>Tank</c:v>
                </c:pt>
                <c:pt idx="1">
                  <c:v>Tankless</c:v>
                </c:pt>
                <c:pt idx="2">
                  <c:v>Other</c:v>
                </c:pt>
                <c:pt idx="3">
                  <c:v>Point-of-use</c:v>
                </c:pt>
              </c:strCache>
            </c:strRef>
          </c:cat>
          <c:val>
            <c:numRef>
              <c:f>'Water Heating'!$I$3:$I$6</c:f>
              <c:numCache>
                <c:formatCode>0%</c:formatCode>
                <c:ptCount val="4"/>
                <c:pt idx="0">
                  <c:v>0.76800000000000002</c:v>
                </c:pt>
                <c:pt idx="1">
                  <c:v>0.20399999999999999</c:v>
                </c:pt>
                <c:pt idx="2">
                  <c:v>2.5000000000000001E-2</c:v>
                </c:pt>
                <c:pt idx="3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3-4588-9016-05ED324908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1850459744"/>
        <c:axId val="1599024832"/>
      </c:barChart>
      <c:catAx>
        <c:axId val="18504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024832"/>
        <c:crosses val="autoZero"/>
        <c:auto val="1"/>
        <c:lblAlgn val="ctr"/>
        <c:lblOffset val="100"/>
        <c:noMultiLvlLbl val="0"/>
      </c:catAx>
      <c:valAx>
        <c:axId val="15990248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102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4597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FECE4-7532-480F-9608-2EFCD343920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DC5E3-6DC9-4234-AA3F-CE6EBE96D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Lighting 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https://www.lampsplus.com/ideas-and-advice/wp-content/uploads/2020/09/LED_Light_Bulbs_Image-1024x681.jpg</a:t>
            </a:r>
            <a:endParaRPr lang="en-US" i="0" dirty="0"/>
          </a:p>
          <a:p>
            <a:r>
              <a:rPr lang="en-US" i="0" dirty="0"/>
              <a:t>Energy Star Appliances Image </a:t>
            </a:r>
            <a:r>
              <a:rPr lang="en-US" i="0" dirty="0" err="1"/>
              <a:t>Src</a:t>
            </a:r>
            <a:r>
              <a:rPr lang="en-US" i="0" dirty="0"/>
              <a:t>: </a:t>
            </a:r>
            <a:r>
              <a:rPr lang="en-US" i="1" dirty="0"/>
              <a:t>https://www.mlecmn.net/sites/default/files/inline-images/Image_Res_Appliances_1.png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2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8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87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4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Lighting 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https://www.lampsplus.com/ideas-and-advice/wp-content/uploads/2020/09/LED_Light_Bulbs_Image-1024x681.jpg</a:t>
            </a:r>
            <a:endParaRPr lang="en-US" i="0" dirty="0"/>
          </a:p>
          <a:p>
            <a:r>
              <a:rPr lang="en-US" i="0" dirty="0"/>
              <a:t>Energy Star Appliances Image </a:t>
            </a:r>
            <a:r>
              <a:rPr lang="en-US" i="0" dirty="0" err="1"/>
              <a:t>Src</a:t>
            </a:r>
            <a:r>
              <a:rPr lang="en-US" i="0" dirty="0"/>
              <a:t>: </a:t>
            </a:r>
            <a:r>
              <a:rPr lang="en-US" i="1" dirty="0"/>
              <a:t>https://www.mlecmn.net/sites/default/files/inline-images/Image_Res_Appliances_1.png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Lighting 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https://www.lampsplus.com/ideas-and-advice/wp-content/uploads/2020/09/LED_Light_Bulbs_Image-1024x681.jpg</a:t>
            </a:r>
            <a:endParaRPr lang="en-US" i="0" dirty="0"/>
          </a:p>
          <a:p>
            <a:r>
              <a:rPr lang="en-US" i="0" dirty="0"/>
              <a:t>Energy Star Appliances Image </a:t>
            </a:r>
            <a:r>
              <a:rPr lang="en-US" i="0" dirty="0" err="1"/>
              <a:t>Src</a:t>
            </a:r>
            <a:r>
              <a:rPr lang="en-US" i="0" dirty="0"/>
              <a:t>: </a:t>
            </a:r>
            <a:r>
              <a:rPr lang="en-US" i="1" dirty="0"/>
              <a:t>https://www.mlecmn.net/sites/default/files/inline-images/Image_Res_Appliances_1.png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64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Lighting 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https://www.lampsplus.com/ideas-and-advice/wp-content/uploads/2020/09/LED_Light_Bulbs_Image-1024x681.jpg</a:t>
            </a:r>
            <a:endParaRPr lang="en-US" i="0" dirty="0"/>
          </a:p>
          <a:p>
            <a:r>
              <a:rPr lang="en-US" i="0" dirty="0"/>
              <a:t>Energy Star Appliances Image </a:t>
            </a:r>
            <a:r>
              <a:rPr lang="en-US" i="0" dirty="0" err="1"/>
              <a:t>Src</a:t>
            </a:r>
            <a:r>
              <a:rPr lang="en-US" i="0" dirty="0"/>
              <a:t>: </a:t>
            </a:r>
            <a:r>
              <a:rPr lang="en-US" i="1" dirty="0"/>
              <a:t>https://www.mlecmn.net/sites/default/files/inline-images/Image_Res_Appliances_1.png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5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2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i="1" dirty="0"/>
              <a:t>https://www.efficiencyvermont.com/Media/Default/blog/HowTo/EVT-Brand-2021-COVER-IMAGE.jpg?width=1120&amp;quality=80&amp;format=jpg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DC5E3-6DC9-4234-AA3F-CE6EBE96D7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7017-E675-4D72-8680-37B5B51564CC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5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2BA-85E4-43A2-9A3B-14B1930FD55E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9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517E-F27A-45F1-BD80-E313D36D3614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0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69C-95DB-4FB6-A6DF-C357F590A9D3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995F-2279-444C-A8D9-A0C5954D3E00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CD62-0260-40BD-9EC3-C737CDB75A24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7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3D1-7EE7-49C8-8A33-497CCCD337E7}" type="datetime1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2499-97C6-4900-996A-037084631E3E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2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D57-4ACD-4645-9108-129B330990DC}" type="datetime1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679A-5010-4CFF-BBBB-E15197E699C1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0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98F6-4084-4D83-8343-2213D32A2C4A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C835-EE18-481C-84F7-068039A97670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AD6B-AFBD-4ADE-B399-67AA45517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helmet&#10;&#10;Description automatically generated">
            <a:extLst>
              <a:ext uri="{FF2B5EF4-FFF2-40B4-BE49-F238E27FC236}">
                <a16:creationId xmlns:a16="http://schemas.microsoft.com/office/drawing/2014/main" id="{5DC2C47A-6CF0-21D7-F739-CA5E02FC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52750"/>
            <a:ext cx="12192000" cy="3905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582" y="0"/>
            <a:ext cx="438545" cy="4049485"/>
          </a:xfrm>
          <a:prstGeom prst="rect">
            <a:avLst/>
          </a:prstGeom>
          <a:solidFill>
            <a:srgbClr val="002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55" y="421467"/>
            <a:ext cx="9610533" cy="875878"/>
          </a:xfrm>
          <a:noFill/>
        </p:spPr>
        <p:txBody>
          <a:bodyPr anchor="t">
            <a:noAutofit/>
          </a:bodyPr>
          <a:lstStyle/>
          <a:p>
            <a:pPr algn="l"/>
            <a:r>
              <a:rPr lang="en-US" sz="4800" b="1" dirty="0">
                <a:solidFill>
                  <a:srgbClr val="0023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What’s in a GHG?</a:t>
            </a:r>
            <a:endParaRPr lang="en-US" sz="5400" dirty="0">
              <a:solidFill>
                <a:srgbClr val="00237D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708" y="1392939"/>
            <a:ext cx="8786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Pulling back the curtains on TDPUD’s efforts in Greenhouse Gas Mitigation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55" y="406574"/>
            <a:ext cx="2089438" cy="1972731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3597DC-B80B-38A8-FC95-2EADE17A1306}"/>
              </a:ext>
            </a:extLst>
          </p:cNvPr>
          <p:cNvSpPr/>
          <p:nvPr/>
        </p:nvSpPr>
        <p:spPr>
          <a:xfrm>
            <a:off x="270581" y="5411754"/>
            <a:ext cx="438545" cy="780727"/>
          </a:xfrm>
          <a:prstGeom prst="rect">
            <a:avLst/>
          </a:prstGeom>
          <a:solidFill>
            <a:srgbClr val="368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853635-B425-21E9-5A8F-6F6B87927E11}"/>
              </a:ext>
            </a:extLst>
          </p:cNvPr>
          <p:cNvSpPr/>
          <p:nvPr/>
        </p:nvSpPr>
        <p:spPr>
          <a:xfrm>
            <a:off x="270581" y="6335486"/>
            <a:ext cx="438545" cy="522513"/>
          </a:xfrm>
          <a:prstGeom prst="rect">
            <a:avLst/>
          </a:prstGeom>
          <a:solidFill>
            <a:srgbClr val="E0C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0101DC-606D-418E-8CC9-8B2F2D1C1D45}"/>
              </a:ext>
            </a:extLst>
          </p:cNvPr>
          <p:cNvSpPr/>
          <p:nvPr/>
        </p:nvSpPr>
        <p:spPr>
          <a:xfrm>
            <a:off x="270581" y="4192490"/>
            <a:ext cx="438545" cy="1076259"/>
          </a:xfrm>
          <a:prstGeom prst="rect">
            <a:avLst/>
          </a:prstGeom>
          <a:solidFill>
            <a:srgbClr val="32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AB72FB-FBC8-1043-F9E7-2C993475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8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4FA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10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193184"/>
            <a:ext cx="5354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GREENHOUSE GAS SURVEY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D4B1F1-7C66-2BB6-696C-753B0BF4F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47258"/>
          <a:stretch/>
        </p:blipFill>
        <p:spPr bwMode="auto">
          <a:xfrm>
            <a:off x="0" y="3980319"/>
            <a:ext cx="12201039" cy="28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247B09-8829-8BAF-23AF-6DFAB75C1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790" y="1174287"/>
            <a:ext cx="6291209" cy="5612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5AC77-9333-5B26-26B8-6CA3C0AD542E}"/>
              </a:ext>
            </a:extLst>
          </p:cNvPr>
          <p:cNvSpPr txBox="1"/>
          <p:nvPr/>
        </p:nvSpPr>
        <p:spPr>
          <a:xfrm>
            <a:off x="239524" y="2779989"/>
            <a:ext cx="4913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the emissions from Horse Butte and Veyo are non-zero, the major contributor to overall emissions comes from the Nebo power plant (shown in yellow).</a:t>
            </a:r>
          </a:p>
        </p:txBody>
      </p:sp>
    </p:spTree>
    <p:extLst>
      <p:ext uri="{BB962C8B-B14F-4D97-AF65-F5344CB8AC3E}">
        <p14:creationId xmlns:p14="http://schemas.microsoft.com/office/powerpoint/2010/main" val="127734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4FA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11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193184"/>
            <a:ext cx="5354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GREENHOUSE GAS SURVEY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D4B1F1-7C66-2BB6-696C-753B0BF4F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47258"/>
          <a:stretch/>
        </p:blipFill>
        <p:spPr bwMode="auto">
          <a:xfrm>
            <a:off x="0" y="3980319"/>
            <a:ext cx="12201039" cy="28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02BC43-AC49-8ADC-B895-641C08546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070" y="1232597"/>
            <a:ext cx="8608934" cy="3915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8D6BD-66A9-BFE6-BE9B-678F35F4F31E}"/>
              </a:ext>
            </a:extLst>
          </p:cNvPr>
          <p:cNvSpPr txBox="1"/>
          <p:nvPr/>
        </p:nvSpPr>
        <p:spPr>
          <a:xfrm>
            <a:off x="686954" y="5334806"/>
            <a:ext cx="10818091" cy="1200329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 general level, emissions are proportional to electricity use which reaches its peak in the winter months. However, it is also sensitive to the specific mix of generation resources at a given moment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879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368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12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234858"/>
            <a:ext cx="5820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Residential Energy Use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9E0AC-298D-50CF-934A-8A24671CCF64}"/>
              </a:ext>
            </a:extLst>
          </p:cNvPr>
          <p:cNvSpPr txBox="1"/>
          <p:nvPr/>
        </p:nvSpPr>
        <p:spPr>
          <a:xfrm>
            <a:off x="145853" y="1094253"/>
            <a:ext cx="11900294" cy="482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800" dirty="0">
                <a:solidFill>
                  <a:srgbClr val="00102B"/>
                </a:solidFill>
              </a:rPr>
              <a:t>TDPUD has a long (and successful) history of conservation!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800" dirty="0">
                <a:solidFill>
                  <a:srgbClr val="00102B"/>
                </a:solidFill>
              </a:rPr>
              <a:t>Programs need to find an appropriate balance between electrification and conservation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800" dirty="0">
                <a:solidFill>
                  <a:srgbClr val="00102B"/>
                </a:solidFill>
              </a:rPr>
              <a:t>Programs need to remain relevant to evolving markets and economic conditions (including updates to codes and standards!)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800" dirty="0">
                <a:solidFill>
                  <a:srgbClr val="00102B"/>
                </a:solidFill>
              </a:rPr>
              <a:t>Collected information on home characteristics and equipment, as well as use of and interest in electric vehicles, space heating, water heating, and cooking equipment.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en-US" sz="2800" dirty="0">
              <a:solidFill>
                <a:srgbClr val="00102B"/>
              </a:solidFill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en-US" sz="2400" dirty="0">
              <a:solidFill>
                <a:srgbClr val="00102B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7E837C-AE2B-F989-9D50-81A3EFF352E6}"/>
              </a:ext>
            </a:extLst>
          </p:cNvPr>
          <p:cNvGrpSpPr/>
          <p:nvPr/>
        </p:nvGrpSpPr>
        <p:grpSpPr>
          <a:xfrm>
            <a:off x="-83124" y="4987636"/>
            <a:ext cx="9136089" cy="1870364"/>
            <a:chOff x="2879103" y="4088511"/>
            <a:chExt cx="9136089" cy="1906936"/>
          </a:xfrm>
        </p:grpSpPr>
        <p:pic>
          <p:nvPicPr>
            <p:cNvPr id="8" name="Picture 2" descr="Everything You Need to Know About LED Lighting - Ideas &amp; Advice | Lamps Plus">
              <a:extLst>
                <a:ext uri="{FF2B5EF4-FFF2-40B4-BE49-F238E27FC236}">
                  <a16:creationId xmlns:a16="http://schemas.microsoft.com/office/drawing/2014/main" id="{B11EBBE7-1648-13B6-212A-310D6DA076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06" b="8445"/>
            <a:stretch/>
          </p:blipFill>
          <p:spPr bwMode="auto">
            <a:xfrm>
              <a:off x="7933386" y="4088511"/>
              <a:ext cx="4081806" cy="190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nergy Star Appliances | Mille Lacs Energy Cooperative">
              <a:extLst>
                <a:ext uri="{FF2B5EF4-FFF2-40B4-BE49-F238E27FC236}">
                  <a16:creationId xmlns:a16="http://schemas.microsoft.com/office/drawing/2014/main" id="{45528FAF-1BE3-E751-9BAB-B393F827B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7" t="17489" r="2122" b="12263"/>
            <a:stretch/>
          </p:blipFill>
          <p:spPr bwMode="auto">
            <a:xfrm>
              <a:off x="2879103" y="4088511"/>
              <a:ext cx="5054283" cy="190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015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F0D622-1BAE-78CD-25A7-AE6E9D5C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46" y="2772198"/>
            <a:ext cx="4650658" cy="40858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368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13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234858"/>
            <a:ext cx="4872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How a Home Uses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B2488-858F-4F42-2D1A-24A57A318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63" r="15967"/>
          <a:stretch/>
        </p:blipFill>
        <p:spPr>
          <a:xfrm>
            <a:off x="0" y="1094253"/>
            <a:ext cx="5090111" cy="5763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656114-7469-0D7F-8A56-1BD6906A520B}"/>
              </a:ext>
            </a:extLst>
          </p:cNvPr>
          <p:cNvSpPr txBox="1"/>
          <p:nvPr/>
        </p:nvSpPr>
        <p:spPr>
          <a:xfrm>
            <a:off x="5090111" y="1160696"/>
            <a:ext cx="71018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/>
              <a:t>Maintain a comfortable &amp; habitable climate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/>
              <a:t>Support occupant’s activities (cooking, food storage, work, recreation, etc.)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/>
              <a:t>Many Sources (Electricity, Natural Gas, Wood, etc.)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71A4D-5405-C7AF-6618-717164FFF4DC}"/>
              </a:ext>
            </a:extLst>
          </p:cNvPr>
          <p:cNvSpPr txBox="1"/>
          <p:nvPr/>
        </p:nvSpPr>
        <p:spPr>
          <a:xfrm>
            <a:off x="10008911" y="5481860"/>
            <a:ext cx="2183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 Data from EIA Residential Energy Consumption Survey (2015)</a:t>
            </a:r>
          </a:p>
        </p:txBody>
      </p:sp>
    </p:spTree>
    <p:extLst>
      <p:ext uri="{BB962C8B-B14F-4D97-AF65-F5344CB8AC3E}">
        <p14:creationId xmlns:p14="http://schemas.microsoft.com/office/powerpoint/2010/main" val="67407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368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14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234858"/>
            <a:ext cx="4872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How a Home Uses 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56114-7469-0D7F-8A56-1BD6906A520B}"/>
              </a:ext>
            </a:extLst>
          </p:cNvPr>
          <p:cNvSpPr txBox="1"/>
          <p:nvPr/>
        </p:nvSpPr>
        <p:spPr>
          <a:xfrm>
            <a:off x="8197382" y="3990793"/>
            <a:ext cx="38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102B"/>
                </a:solidFill>
              </a:rPr>
              <a:t>Occupant’s </a:t>
            </a:r>
            <a:r>
              <a:rPr lang="en-US" sz="2400" b="1" u="sng" dirty="0">
                <a:solidFill>
                  <a:srgbClr val="00102B"/>
                </a:solidFill>
              </a:rPr>
              <a:t>decisions</a:t>
            </a:r>
            <a:r>
              <a:rPr lang="en-US" sz="2400" dirty="0">
                <a:solidFill>
                  <a:srgbClr val="00102B"/>
                </a:solidFill>
              </a:rPr>
              <a:t> are just as important as the ‘widgets’ in the home!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583E6-2422-0A40-9B1E-CF36C1504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" y="1715866"/>
            <a:ext cx="8000737" cy="515309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9F1AC2-CD71-8614-3A08-235E60652CBF}"/>
              </a:ext>
            </a:extLst>
          </p:cNvPr>
          <p:cNvSpPr/>
          <p:nvPr/>
        </p:nvSpPr>
        <p:spPr>
          <a:xfrm>
            <a:off x="5323905" y="2600129"/>
            <a:ext cx="501446" cy="510302"/>
          </a:xfrm>
          <a:prstGeom prst="ellipse">
            <a:avLst/>
          </a:prstGeom>
          <a:noFill/>
          <a:ln w="19050">
            <a:solidFill>
              <a:srgbClr val="001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C9DE62-2D69-3AFD-49A8-A86A44DC3EF0}"/>
              </a:ext>
            </a:extLst>
          </p:cNvPr>
          <p:cNvSpPr/>
          <p:nvPr/>
        </p:nvSpPr>
        <p:spPr>
          <a:xfrm>
            <a:off x="6204156" y="2674861"/>
            <a:ext cx="501446" cy="510302"/>
          </a:xfrm>
          <a:prstGeom prst="ellipse">
            <a:avLst/>
          </a:prstGeom>
          <a:noFill/>
          <a:ln w="19050">
            <a:solidFill>
              <a:srgbClr val="001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8BF5B-0E88-7A56-78EE-D768C472F20F}"/>
              </a:ext>
            </a:extLst>
          </p:cNvPr>
          <p:cNvCxnSpPr>
            <a:cxnSpLocks/>
            <a:stCxn id="14" idx="5"/>
            <a:endCxn id="9" idx="3"/>
          </p:cNvCxnSpPr>
          <p:nvPr/>
        </p:nvCxnSpPr>
        <p:spPr>
          <a:xfrm>
            <a:off x="6632167" y="3110431"/>
            <a:ext cx="1565215" cy="1181981"/>
          </a:xfrm>
          <a:prstGeom prst="line">
            <a:avLst/>
          </a:prstGeom>
          <a:ln w="19050">
            <a:solidFill>
              <a:srgbClr val="001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3BF53C-F681-3887-A071-6A306D285E33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5751916" y="3035699"/>
            <a:ext cx="2445466" cy="1256712"/>
          </a:xfrm>
          <a:prstGeom prst="line">
            <a:avLst/>
          </a:prstGeom>
          <a:ln w="19050">
            <a:solidFill>
              <a:srgbClr val="001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8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49" y="234858"/>
            <a:ext cx="481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Survey Results: Overview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563A6-AE00-3630-BBC7-7369CE711D01}"/>
              </a:ext>
            </a:extLst>
          </p:cNvPr>
          <p:cNvGrpSpPr/>
          <p:nvPr/>
        </p:nvGrpSpPr>
        <p:grpSpPr>
          <a:xfrm>
            <a:off x="123649" y="917289"/>
            <a:ext cx="11935182" cy="112521"/>
            <a:chOff x="-2" y="1796177"/>
            <a:chExt cx="12192002" cy="148036"/>
          </a:xfrm>
        </p:grpSpPr>
        <p:sp>
          <p:nvSpPr>
            <p:cNvPr id="7" name="Rectangle 6"/>
            <p:cNvSpPr/>
            <p:nvPr/>
          </p:nvSpPr>
          <p:spPr>
            <a:xfrm rot="5400000">
              <a:off x="3441539" y="-1645364"/>
              <a:ext cx="148033" cy="7031116"/>
            </a:xfrm>
            <a:prstGeom prst="rect">
              <a:avLst/>
            </a:prstGeom>
            <a:solidFill>
              <a:srgbClr val="002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597DC-B80B-38A8-FC95-2EADE17A1306}"/>
                </a:ext>
              </a:extLst>
            </p:cNvPr>
            <p:cNvSpPr/>
            <p:nvPr/>
          </p:nvSpPr>
          <p:spPr>
            <a:xfrm rot="5400000">
              <a:off x="10472655" y="1204410"/>
              <a:ext cx="148033" cy="1331567"/>
            </a:xfrm>
            <a:prstGeom prst="rect">
              <a:avLst/>
            </a:prstGeom>
            <a:solidFill>
              <a:srgbClr val="368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53635-B425-21E9-5A8F-6F6B87927E11}"/>
                </a:ext>
              </a:extLst>
            </p:cNvPr>
            <p:cNvSpPr/>
            <p:nvPr/>
          </p:nvSpPr>
          <p:spPr>
            <a:xfrm rot="5400000">
              <a:off x="11663741" y="1415955"/>
              <a:ext cx="148035" cy="908482"/>
            </a:xfrm>
            <a:prstGeom prst="rect">
              <a:avLst/>
            </a:prstGeom>
            <a:solidFill>
              <a:srgbClr val="E0C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101DC-606D-418E-8CC9-8B2F2D1C1D45}"/>
                </a:ext>
              </a:extLst>
            </p:cNvPr>
            <p:cNvSpPr/>
            <p:nvPr/>
          </p:nvSpPr>
          <p:spPr>
            <a:xfrm rot="5400000">
              <a:off x="8381984" y="516369"/>
              <a:ext cx="148033" cy="2707649"/>
            </a:xfrm>
            <a:prstGeom prst="rect">
              <a:avLst/>
            </a:prstGeom>
            <a:solidFill>
              <a:srgbClr val="327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CBF0C7-1309-EBB1-1190-E953AFC9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15</a:t>
            </a:fld>
            <a:r>
              <a:rPr lang="en-US" b="1" dirty="0"/>
              <a:t> |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AD5E07-4613-F9FA-97F3-38FB170ED9FC}"/>
              </a:ext>
            </a:extLst>
          </p:cNvPr>
          <p:cNvSpPr txBox="1"/>
          <p:nvPr/>
        </p:nvSpPr>
        <p:spPr>
          <a:xfrm>
            <a:off x="123648" y="1250574"/>
            <a:ext cx="119351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>
                <a:solidFill>
                  <a:srgbClr val="00102B"/>
                </a:solidFill>
              </a:rPr>
              <a:t>Emailed survey sent to residential 9,707 customers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>
                <a:solidFill>
                  <a:srgbClr val="00102B"/>
                </a:solidFill>
              </a:rPr>
              <a:t>Customers received up to two emails, an initial email and a reminder email.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>
                <a:solidFill>
                  <a:srgbClr val="00102B"/>
                </a:solidFill>
              </a:rPr>
              <a:t>Received 917 responses (a 9.4% response rate)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>
                <a:solidFill>
                  <a:srgbClr val="00102B"/>
                </a:solidFill>
              </a:rPr>
              <a:t>Response rates somewhat higher for primary rate customers compared to secondary rate customers (11% and 9% respectively)</a:t>
            </a:r>
            <a:endParaRPr lang="en-US" sz="2000" b="1" dirty="0">
              <a:solidFill>
                <a:srgbClr val="00102B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D57662-9955-D0FD-47F6-0B4942D2365C}"/>
              </a:ext>
            </a:extLst>
          </p:cNvPr>
          <p:cNvGrpSpPr/>
          <p:nvPr/>
        </p:nvGrpSpPr>
        <p:grpSpPr>
          <a:xfrm>
            <a:off x="1560000" y="2870242"/>
            <a:ext cx="8075590" cy="3774299"/>
            <a:chOff x="1523056" y="2981074"/>
            <a:chExt cx="8075590" cy="37742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5C8AB9-AAB1-9AD7-7AF4-DDC6D9D71D36}"/>
                </a:ext>
              </a:extLst>
            </p:cNvPr>
            <p:cNvSpPr/>
            <p:nvPr/>
          </p:nvSpPr>
          <p:spPr>
            <a:xfrm>
              <a:off x="3868033" y="3631916"/>
              <a:ext cx="3425853" cy="2991226"/>
            </a:xfrm>
            <a:prstGeom prst="ellipse">
              <a:avLst/>
            </a:prstGeom>
            <a:noFill/>
            <a:ln w="57150">
              <a:solidFill>
                <a:srgbClr val="E0C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19F269-3FE9-DC7C-BBFF-AAA048FB72B4}"/>
                </a:ext>
              </a:extLst>
            </p:cNvPr>
            <p:cNvSpPr/>
            <p:nvPr/>
          </p:nvSpPr>
          <p:spPr>
            <a:xfrm>
              <a:off x="4073486" y="2981074"/>
              <a:ext cx="2971800" cy="1143000"/>
            </a:xfrm>
            <a:prstGeom prst="ellipse">
              <a:avLst/>
            </a:prstGeom>
            <a:solidFill>
              <a:srgbClr val="3683CF"/>
            </a:solidFill>
            <a:ln w="28575">
              <a:solidFill>
                <a:srgbClr val="001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Appliance specs &amp; fuel types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107D490-1A2C-B1FA-19AF-9827B1462989}"/>
                </a:ext>
              </a:extLst>
            </p:cNvPr>
            <p:cNvSpPr/>
            <p:nvPr/>
          </p:nvSpPr>
          <p:spPr>
            <a:xfrm>
              <a:off x="1523056" y="4104338"/>
              <a:ext cx="2971800" cy="1143000"/>
            </a:xfrm>
            <a:prstGeom prst="ellipse">
              <a:avLst/>
            </a:prstGeom>
            <a:solidFill>
              <a:srgbClr val="3683CF"/>
            </a:solidFill>
            <a:ln w="28575">
              <a:solidFill>
                <a:srgbClr val="001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Home envelope characteristics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29E9FCA-8FF6-9B1B-BC92-3B202B76BE22}"/>
                </a:ext>
              </a:extLst>
            </p:cNvPr>
            <p:cNvSpPr/>
            <p:nvPr/>
          </p:nvSpPr>
          <p:spPr>
            <a:xfrm>
              <a:off x="6626846" y="4104338"/>
              <a:ext cx="2971800" cy="1143000"/>
            </a:xfrm>
            <a:prstGeom prst="ellipse">
              <a:avLst/>
            </a:prstGeom>
            <a:solidFill>
              <a:srgbClr val="3683CF"/>
            </a:solidFill>
            <a:ln w="28575">
              <a:solidFill>
                <a:srgbClr val="001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Onsite storage / generation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844192-FD1E-EC94-D2E7-C37D4A4F52EA}"/>
                </a:ext>
              </a:extLst>
            </p:cNvPr>
            <p:cNvSpPr/>
            <p:nvPr/>
          </p:nvSpPr>
          <p:spPr>
            <a:xfrm>
              <a:off x="5963184" y="5612373"/>
              <a:ext cx="2971800" cy="1143000"/>
            </a:xfrm>
            <a:prstGeom prst="ellipse">
              <a:avLst/>
            </a:prstGeom>
            <a:solidFill>
              <a:srgbClr val="3683CF"/>
            </a:solidFill>
            <a:ln w="28575">
              <a:solidFill>
                <a:srgbClr val="001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Electric vehicles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6AC99B-C0BC-130F-30EC-EF76ED3357B1}"/>
                </a:ext>
              </a:extLst>
            </p:cNvPr>
            <p:cNvSpPr/>
            <p:nvPr/>
          </p:nvSpPr>
          <p:spPr>
            <a:xfrm>
              <a:off x="2275227" y="5607426"/>
              <a:ext cx="2971800" cy="1143000"/>
            </a:xfrm>
            <a:prstGeom prst="ellipse">
              <a:avLst/>
            </a:prstGeom>
            <a:solidFill>
              <a:srgbClr val="3683CF"/>
            </a:solidFill>
            <a:ln w="28575">
              <a:solidFill>
                <a:srgbClr val="001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Awareness of District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15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bin in the snow">
            <a:extLst>
              <a:ext uri="{FF2B5EF4-FFF2-40B4-BE49-F238E27FC236}">
                <a16:creationId xmlns:a16="http://schemas.microsoft.com/office/drawing/2014/main" id="{2620A0F6-2AD5-59A2-E0B7-C8D2D5FD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94" y="3726426"/>
            <a:ext cx="5938906" cy="3131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649" y="234858"/>
            <a:ext cx="6240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Survey Results: Home Envelopes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563A6-AE00-3630-BBC7-7369CE711D01}"/>
              </a:ext>
            </a:extLst>
          </p:cNvPr>
          <p:cNvGrpSpPr/>
          <p:nvPr/>
        </p:nvGrpSpPr>
        <p:grpSpPr>
          <a:xfrm>
            <a:off x="123649" y="917289"/>
            <a:ext cx="11935182" cy="112521"/>
            <a:chOff x="-2" y="1796177"/>
            <a:chExt cx="12192002" cy="148036"/>
          </a:xfrm>
        </p:grpSpPr>
        <p:sp>
          <p:nvSpPr>
            <p:cNvPr id="7" name="Rectangle 6"/>
            <p:cNvSpPr/>
            <p:nvPr/>
          </p:nvSpPr>
          <p:spPr>
            <a:xfrm rot="5400000">
              <a:off x="3441539" y="-1645364"/>
              <a:ext cx="148033" cy="7031116"/>
            </a:xfrm>
            <a:prstGeom prst="rect">
              <a:avLst/>
            </a:prstGeom>
            <a:solidFill>
              <a:srgbClr val="002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597DC-B80B-38A8-FC95-2EADE17A1306}"/>
                </a:ext>
              </a:extLst>
            </p:cNvPr>
            <p:cNvSpPr/>
            <p:nvPr/>
          </p:nvSpPr>
          <p:spPr>
            <a:xfrm rot="5400000">
              <a:off x="10472655" y="1204410"/>
              <a:ext cx="148033" cy="1331567"/>
            </a:xfrm>
            <a:prstGeom prst="rect">
              <a:avLst/>
            </a:prstGeom>
            <a:solidFill>
              <a:srgbClr val="368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53635-B425-21E9-5A8F-6F6B87927E11}"/>
                </a:ext>
              </a:extLst>
            </p:cNvPr>
            <p:cNvSpPr/>
            <p:nvPr/>
          </p:nvSpPr>
          <p:spPr>
            <a:xfrm rot="5400000">
              <a:off x="11663741" y="1415955"/>
              <a:ext cx="148035" cy="908482"/>
            </a:xfrm>
            <a:prstGeom prst="rect">
              <a:avLst/>
            </a:prstGeom>
            <a:solidFill>
              <a:srgbClr val="E0C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101DC-606D-418E-8CC9-8B2F2D1C1D45}"/>
                </a:ext>
              </a:extLst>
            </p:cNvPr>
            <p:cNvSpPr/>
            <p:nvPr/>
          </p:nvSpPr>
          <p:spPr>
            <a:xfrm rot="5400000">
              <a:off x="8381984" y="516369"/>
              <a:ext cx="148033" cy="2707649"/>
            </a:xfrm>
            <a:prstGeom prst="rect">
              <a:avLst/>
            </a:prstGeom>
            <a:solidFill>
              <a:srgbClr val="327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CBF0C7-1309-EBB1-1190-E953AFC9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>
                <a:solidFill>
                  <a:schemeClr val="bg1"/>
                </a:solidFill>
              </a:rPr>
              <a:t>16</a:t>
            </a:fld>
            <a:r>
              <a:rPr lang="en-US" b="1" dirty="0">
                <a:solidFill>
                  <a:schemeClr val="bg1"/>
                </a:solidFill>
              </a:rPr>
              <a:t> 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66928-D9A9-CE78-D61E-3852358A5370}"/>
              </a:ext>
            </a:extLst>
          </p:cNvPr>
          <p:cNvSpPr txBox="1"/>
          <p:nvPr/>
        </p:nvSpPr>
        <p:spPr>
          <a:xfrm>
            <a:off x="5874327" y="1132348"/>
            <a:ext cx="61845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Weighted average year of construction is 1988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Only 20% remodeled in last 5 years (With majority of remodels targeting single rooms)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Most (89%) of windows are double pane, but that leaves a number of homes with single pane windows.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A large number of homes reported leaks (drafts) coming from windows, doors, and walls.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79A1E88-C7D7-5A97-5477-D1DFCF3BD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95322"/>
              </p:ext>
            </p:extLst>
          </p:nvPr>
        </p:nvGraphicFramePr>
        <p:xfrm>
          <a:off x="621437" y="4528306"/>
          <a:ext cx="4800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6438A3F-2318-C9CC-C174-A9C0C9EEDEFE}"/>
              </a:ext>
            </a:extLst>
          </p:cNvPr>
          <p:cNvSpPr txBox="1"/>
          <p:nvPr/>
        </p:nvSpPr>
        <p:spPr>
          <a:xfrm>
            <a:off x="1279624" y="4066641"/>
            <a:ext cx="361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102B"/>
                </a:solidFill>
              </a:rPr>
              <a:t>Homes Reporting Air Leaks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FCB660D-7DDD-2498-BFA2-75814B155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024182"/>
              </p:ext>
            </p:extLst>
          </p:nvPr>
        </p:nvGraphicFramePr>
        <p:xfrm>
          <a:off x="621437" y="1629868"/>
          <a:ext cx="4800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36DC437-59CB-6876-B56A-E332649D212D}"/>
              </a:ext>
            </a:extLst>
          </p:cNvPr>
          <p:cNvSpPr txBox="1"/>
          <p:nvPr/>
        </p:nvSpPr>
        <p:spPr>
          <a:xfrm>
            <a:off x="1361282" y="1200454"/>
            <a:ext cx="332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102B"/>
                </a:solidFill>
              </a:rPr>
              <a:t>Reported Window Types</a:t>
            </a:r>
          </a:p>
        </p:txBody>
      </p:sp>
    </p:spTree>
    <p:extLst>
      <p:ext uri="{BB962C8B-B14F-4D97-AF65-F5344CB8AC3E}">
        <p14:creationId xmlns:p14="http://schemas.microsoft.com/office/powerpoint/2010/main" val="410473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eld with trees is covered in snow">
            <a:extLst>
              <a:ext uri="{FF2B5EF4-FFF2-40B4-BE49-F238E27FC236}">
                <a16:creationId xmlns:a16="http://schemas.microsoft.com/office/drawing/2014/main" id="{2C60E832-949E-6096-8674-65B31506F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407194"/>
            <a:ext cx="3450708" cy="1631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649" y="234858"/>
            <a:ext cx="6729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Survey Results: Heating Equipment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563A6-AE00-3630-BBC7-7369CE711D01}"/>
              </a:ext>
            </a:extLst>
          </p:cNvPr>
          <p:cNvGrpSpPr/>
          <p:nvPr/>
        </p:nvGrpSpPr>
        <p:grpSpPr>
          <a:xfrm>
            <a:off x="123649" y="917289"/>
            <a:ext cx="11935182" cy="112521"/>
            <a:chOff x="-2" y="1796177"/>
            <a:chExt cx="12192002" cy="148036"/>
          </a:xfrm>
        </p:grpSpPr>
        <p:sp>
          <p:nvSpPr>
            <p:cNvPr id="7" name="Rectangle 6"/>
            <p:cNvSpPr/>
            <p:nvPr/>
          </p:nvSpPr>
          <p:spPr>
            <a:xfrm rot="5400000">
              <a:off x="3441539" y="-1645364"/>
              <a:ext cx="148033" cy="7031116"/>
            </a:xfrm>
            <a:prstGeom prst="rect">
              <a:avLst/>
            </a:prstGeom>
            <a:solidFill>
              <a:srgbClr val="002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597DC-B80B-38A8-FC95-2EADE17A1306}"/>
                </a:ext>
              </a:extLst>
            </p:cNvPr>
            <p:cNvSpPr/>
            <p:nvPr/>
          </p:nvSpPr>
          <p:spPr>
            <a:xfrm rot="5400000">
              <a:off x="10472655" y="1204410"/>
              <a:ext cx="148033" cy="1331567"/>
            </a:xfrm>
            <a:prstGeom prst="rect">
              <a:avLst/>
            </a:prstGeom>
            <a:solidFill>
              <a:srgbClr val="368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53635-B425-21E9-5A8F-6F6B87927E11}"/>
                </a:ext>
              </a:extLst>
            </p:cNvPr>
            <p:cNvSpPr/>
            <p:nvPr/>
          </p:nvSpPr>
          <p:spPr>
            <a:xfrm rot="5400000">
              <a:off x="11663741" y="1415955"/>
              <a:ext cx="148035" cy="908482"/>
            </a:xfrm>
            <a:prstGeom prst="rect">
              <a:avLst/>
            </a:prstGeom>
            <a:solidFill>
              <a:srgbClr val="E0C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101DC-606D-418E-8CC9-8B2F2D1C1D45}"/>
                </a:ext>
              </a:extLst>
            </p:cNvPr>
            <p:cNvSpPr/>
            <p:nvPr/>
          </p:nvSpPr>
          <p:spPr>
            <a:xfrm rot="5400000">
              <a:off x="8381984" y="516369"/>
              <a:ext cx="148033" cy="2707649"/>
            </a:xfrm>
            <a:prstGeom prst="rect">
              <a:avLst/>
            </a:prstGeom>
            <a:solidFill>
              <a:srgbClr val="327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588ADD-1B8E-11D0-87B5-D23EAE21D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53640"/>
              </p:ext>
            </p:extLst>
          </p:nvPr>
        </p:nvGraphicFramePr>
        <p:xfrm>
          <a:off x="7006657" y="4229767"/>
          <a:ext cx="505217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66C10AE-5FD4-3E71-1250-53E4B17CB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692087"/>
              </p:ext>
            </p:extLst>
          </p:nvPr>
        </p:nvGraphicFramePr>
        <p:xfrm>
          <a:off x="7006657" y="1485309"/>
          <a:ext cx="505217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5B344EA-7AA7-BC8E-22D5-89873A352E2F}"/>
              </a:ext>
            </a:extLst>
          </p:cNvPr>
          <p:cNvSpPr txBox="1"/>
          <p:nvPr/>
        </p:nvSpPr>
        <p:spPr>
          <a:xfrm>
            <a:off x="7517493" y="1217692"/>
            <a:ext cx="4385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</a:rPr>
              <a:t>Typical Thermostat Set-Points (Heating)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4C42A-8AB3-5CBB-0B5F-2D60B07CE132}"/>
              </a:ext>
            </a:extLst>
          </p:cNvPr>
          <p:cNvSpPr txBox="1"/>
          <p:nvPr/>
        </p:nvSpPr>
        <p:spPr>
          <a:xfrm>
            <a:off x="7709212" y="3941474"/>
            <a:ext cx="400212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  <a:effectLst/>
              </a:rPr>
              <a:t>Distribution of Heating Fuel 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84BF82-E8C8-B38A-7611-344A85E1EF01}"/>
              </a:ext>
            </a:extLst>
          </p:cNvPr>
          <p:cNvSpPr txBox="1"/>
          <p:nvPr/>
        </p:nvSpPr>
        <p:spPr>
          <a:xfrm>
            <a:off x="88015" y="1126245"/>
            <a:ext cx="6801123" cy="2138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Most respondents (71.0%) primarily heat their homes using a central forced-air system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most common supplemental or secondary heating source for respondents' homes is a fireplace or wood stove (57.7%).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15.2 % of respondents use portable electric heaters as a secondary heat source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3E4B91C-CD93-41FD-05CF-6F3C8D4AB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52864"/>
              </p:ext>
            </p:extLst>
          </p:nvPr>
        </p:nvGraphicFramePr>
        <p:xfrm>
          <a:off x="123648" y="3592965"/>
          <a:ext cx="6535511" cy="303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0FCEF12-BFFD-0820-1A51-06BEF682D9CE}"/>
              </a:ext>
            </a:extLst>
          </p:cNvPr>
          <p:cNvSpPr txBox="1"/>
          <p:nvPr/>
        </p:nvSpPr>
        <p:spPr>
          <a:xfrm>
            <a:off x="1444907" y="3265035"/>
            <a:ext cx="408733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  <a:effectLst/>
              </a:rPr>
              <a:t>Age Of Customer Heating Equipment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7915D48E-20BA-F700-FA1C-3F16F2A2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35AD6B-AFBD-4ADE-B399-67AA45517E11}" type="slidenum">
              <a:rPr lang="en-US" b="1" smtClean="0"/>
              <a:t>17</a:t>
            </a:fld>
            <a:r>
              <a:rPr lang="en-US" b="1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0333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hermometer outdoors">
            <a:extLst>
              <a:ext uri="{FF2B5EF4-FFF2-40B4-BE49-F238E27FC236}">
                <a16:creationId xmlns:a16="http://schemas.microsoft.com/office/drawing/2014/main" id="{AF04544D-04E0-56C6-513C-067517A0C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110486"/>
            <a:ext cx="5305425" cy="2730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649" y="234858"/>
            <a:ext cx="6704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Survey Results: Cooling Equipment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563A6-AE00-3630-BBC7-7369CE711D01}"/>
              </a:ext>
            </a:extLst>
          </p:cNvPr>
          <p:cNvGrpSpPr/>
          <p:nvPr/>
        </p:nvGrpSpPr>
        <p:grpSpPr>
          <a:xfrm>
            <a:off x="123649" y="917289"/>
            <a:ext cx="11935182" cy="112521"/>
            <a:chOff x="-2" y="1796177"/>
            <a:chExt cx="12192002" cy="148036"/>
          </a:xfrm>
        </p:grpSpPr>
        <p:sp>
          <p:nvSpPr>
            <p:cNvPr id="7" name="Rectangle 6"/>
            <p:cNvSpPr/>
            <p:nvPr/>
          </p:nvSpPr>
          <p:spPr>
            <a:xfrm rot="5400000">
              <a:off x="3441539" y="-1645364"/>
              <a:ext cx="148033" cy="7031116"/>
            </a:xfrm>
            <a:prstGeom prst="rect">
              <a:avLst/>
            </a:prstGeom>
            <a:solidFill>
              <a:srgbClr val="002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597DC-B80B-38A8-FC95-2EADE17A1306}"/>
                </a:ext>
              </a:extLst>
            </p:cNvPr>
            <p:cNvSpPr/>
            <p:nvPr/>
          </p:nvSpPr>
          <p:spPr>
            <a:xfrm rot="5400000">
              <a:off x="10472655" y="1204410"/>
              <a:ext cx="148033" cy="1331567"/>
            </a:xfrm>
            <a:prstGeom prst="rect">
              <a:avLst/>
            </a:prstGeom>
            <a:solidFill>
              <a:srgbClr val="368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53635-B425-21E9-5A8F-6F6B87927E11}"/>
                </a:ext>
              </a:extLst>
            </p:cNvPr>
            <p:cNvSpPr/>
            <p:nvPr/>
          </p:nvSpPr>
          <p:spPr>
            <a:xfrm rot="5400000">
              <a:off x="11663741" y="1415955"/>
              <a:ext cx="148035" cy="908482"/>
            </a:xfrm>
            <a:prstGeom prst="rect">
              <a:avLst/>
            </a:prstGeom>
            <a:solidFill>
              <a:srgbClr val="E0C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101DC-606D-418E-8CC9-8B2F2D1C1D45}"/>
                </a:ext>
              </a:extLst>
            </p:cNvPr>
            <p:cNvSpPr/>
            <p:nvPr/>
          </p:nvSpPr>
          <p:spPr>
            <a:xfrm rot="5400000">
              <a:off x="8381984" y="516369"/>
              <a:ext cx="148033" cy="2707649"/>
            </a:xfrm>
            <a:prstGeom prst="rect">
              <a:avLst/>
            </a:prstGeom>
            <a:solidFill>
              <a:srgbClr val="327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BCDF06-E0EE-B45A-9E16-E559E45E7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535150"/>
              </p:ext>
            </p:extLst>
          </p:nvPr>
        </p:nvGraphicFramePr>
        <p:xfrm>
          <a:off x="123648" y="3084945"/>
          <a:ext cx="6267915" cy="349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B3DA93-9CF8-F9AC-5E52-AD5B5BF31BA9}"/>
              </a:ext>
            </a:extLst>
          </p:cNvPr>
          <p:cNvSpPr txBox="1"/>
          <p:nvPr/>
        </p:nvSpPr>
        <p:spPr>
          <a:xfrm>
            <a:off x="88015" y="1275020"/>
            <a:ext cx="11970816" cy="118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15% of customers indicated having some form of Air Conditioning for their home.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65% of the air conditioning has been installed within the last 8 years (with 46% installed in the last 3)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Those reporting “Other</a:t>
            </a: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” cooling stated that they use natural ventilation (windows and fans)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FE43C1F-3098-4304-8653-BB2EC2B13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025713"/>
              </p:ext>
            </p:extLst>
          </p:nvPr>
        </p:nvGraphicFramePr>
        <p:xfrm>
          <a:off x="6748687" y="3084946"/>
          <a:ext cx="4992129" cy="333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1644624-470C-0986-A2DE-BEEFE484D24C}"/>
              </a:ext>
            </a:extLst>
          </p:cNvPr>
          <p:cNvSpPr txBox="1"/>
          <p:nvPr/>
        </p:nvSpPr>
        <p:spPr>
          <a:xfrm>
            <a:off x="1654377" y="2584270"/>
            <a:ext cx="320645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  <a:effectLst/>
              </a:rPr>
              <a:t>Types of Mechanical Cooling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DB616-8213-3F26-68CB-6380AC481A54}"/>
              </a:ext>
            </a:extLst>
          </p:cNvPr>
          <p:cNvSpPr txBox="1"/>
          <p:nvPr/>
        </p:nvSpPr>
        <p:spPr>
          <a:xfrm>
            <a:off x="7215926" y="2584270"/>
            <a:ext cx="405764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  <a:effectLst/>
              </a:rPr>
              <a:t>Age Of Customer Cooling Equipment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D9563-4FB1-5A34-264F-AEF3D450B755}"/>
              </a:ext>
            </a:extLst>
          </p:cNvPr>
          <p:cNvSpPr txBox="1"/>
          <p:nvPr/>
        </p:nvSpPr>
        <p:spPr>
          <a:xfrm>
            <a:off x="4922891" y="6350472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* Includes heat-pumps</a:t>
            </a: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67CDCAB6-8D45-54A3-9F1C-56474E5C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35AD6B-AFBD-4ADE-B399-67AA45517E11}" type="slidenum">
              <a:rPr lang="en-US" b="1" smtClean="0"/>
              <a:t>18</a:t>
            </a:fld>
            <a:r>
              <a:rPr lang="en-US" b="1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62159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49" y="234858"/>
            <a:ext cx="5785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Survey Results: Water Heating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563A6-AE00-3630-BBC7-7369CE711D01}"/>
              </a:ext>
            </a:extLst>
          </p:cNvPr>
          <p:cNvGrpSpPr/>
          <p:nvPr/>
        </p:nvGrpSpPr>
        <p:grpSpPr>
          <a:xfrm>
            <a:off x="123649" y="917289"/>
            <a:ext cx="11935182" cy="112521"/>
            <a:chOff x="-2" y="1796177"/>
            <a:chExt cx="12192002" cy="148036"/>
          </a:xfrm>
        </p:grpSpPr>
        <p:sp>
          <p:nvSpPr>
            <p:cNvPr id="7" name="Rectangle 6"/>
            <p:cNvSpPr/>
            <p:nvPr/>
          </p:nvSpPr>
          <p:spPr>
            <a:xfrm rot="5400000">
              <a:off x="3441539" y="-1645364"/>
              <a:ext cx="148033" cy="7031116"/>
            </a:xfrm>
            <a:prstGeom prst="rect">
              <a:avLst/>
            </a:prstGeom>
            <a:solidFill>
              <a:srgbClr val="002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597DC-B80B-38A8-FC95-2EADE17A1306}"/>
                </a:ext>
              </a:extLst>
            </p:cNvPr>
            <p:cNvSpPr/>
            <p:nvPr/>
          </p:nvSpPr>
          <p:spPr>
            <a:xfrm rot="5400000">
              <a:off x="10472655" y="1204410"/>
              <a:ext cx="148033" cy="1331567"/>
            </a:xfrm>
            <a:prstGeom prst="rect">
              <a:avLst/>
            </a:prstGeom>
            <a:solidFill>
              <a:srgbClr val="368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53635-B425-21E9-5A8F-6F6B87927E11}"/>
                </a:ext>
              </a:extLst>
            </p:cNvPr>
            <p:cNvSpPr/>
            <p:nvPr/>
          </p:nvSpPr>
          <p:spPr>
            <a:xfrm rot="5400000">
              <a:off x="11663741" y="1415955"/>
              <a:ext cx="148035" cy="908482"/>
            </a:xfrm>
            <a:prstGeom prst="rect">
              <a:avLst/>
            </a:prstGeom>
            <a:solidFill>
              <a:srgbClr val="E0C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101DC-606D-418E-8CC9-8B2F2D1C1D45}"/>
                </a:ext>
              </a:extLst>
            </p:cNvPr>
            <p:cNvSpPr/>
            <p:nvPr/>
          </p:nvSpPr>
          <p:spPr>
            <a:xfrm rot="5400000">
              <a:off x="8381984" y="516369"/>
              <a:ext cx="148033" cy="2707649"/>
            </a:xfrm>
            <a:prstGeom prst="rect">
              <a:avLst/>
            </a:prstGeom>
            <a:solidFill>
              <a:srgbClr val="327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F68F7E-E34E-FA0C-50A6-286E5CDE7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15886"/>
              </p:ext>
            </p:extLst>
          </p:nvPr>
        </p:nvGraphicFramePr>
        <p:xfrm>
          <a:off x="7006657" y="4243526"/>
          <a:ext cx="4162828" cy="256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EC79C6-D4BE-814E-F24E-ADDAA51AF8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182032"/>
              </p:ext>
            </p:extLst>
          </p:nvPr>
        </p:nvGraphicFramePr>
        <p:xfrm>
          <a:off x="-1" y="3271373"/>
          <a:ext cx="6251245" cy="356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D5B2DC1-359E-4E5D-964C-6AA82E41DB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802604"/>
              </p:ext>
            </p:extLst>
          </p:nvPr>
        </p:nvGraphicFramePr>
        <p:xfrm>
          <a:off x="6435560" y="1598327"/>
          <a:ext cx="5305021" cy="203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870E8DC-D32E-A188-822B-93F9FCD3B784}"/>
              </a:ext>
            </a:extLst>
          </p:cNvPr>
          <p:cNvSpPr txBox="1"/>
          <p:nvPr/>
        </p:nvSpPr>
        <p:spPr>
          <a:xfrm>
            <a:off x="1927705" y="3225284"/>
            <a:ext cx="266816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  <a:effectLst/>
              </a:rPr>
              <a:t>Types of Water Heating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C69258-5DCA-4BB0-6A7F-1FF6F39472F2}"/>
              </a:ext>
            </a:extLst>
          </p:cNvPr>
          <p:cNvSpPr txBox="1"/>
          <p:nvPr/>
        </p:nvSpPr>
        <p:spPr>
          <a:xfrm>
            <a:off x="7338013" y="3774661"/>
            <a:ext cx="311014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  <a:effectLst/>
              </a:rPr>
              <a:t>Water Heating Fuel Sources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6EEA1B-740D-8DFF-3665-C371A22FD063}"/>
              </a:ext>
            </a:extLst>
          </p:cNvPr>
          <p:cNvSpPr txBox="1"/>
          <p:nvPr/>
        </p:nvSpPr>
        <p:spPr>
          <a:xfrm>
            <a:off x="7053704" y="1242603"/>
            <a:ext cx="367876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  <a:effectLst/>
              </a:rPr>
              <a:t>Age of Water Heating Equipment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013127-8328-7F21-7E9C-F5FA74AA40A5}"/>
              </a:ext>
            </a:extLst>
          </p:cNvPr>
          <p:cNvSpPr txBox="1"/>
          <p:nvPr/>
        </p:nvSpPr>
        <p:spPr>
          <a:xfrm>
            <a:off x="88016" y="1126245"/>
            <a:ext cx="6347544" cy="1830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69% of respondents reported having installed low-flow shower heads in all showers with and additional 11% having installed in a portion of their showers.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majority of the water heater stock is aging and will likely be replaced over the next decade.</a:t>
            </a:r>
            <a:endParaRPr lang="en-US" sz="19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C170472F-F6E3-675C-2EFD-499284F6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35AD6B-AFBD-4ADE-B399-67AA45517E11}" type="slidenum">
              <a:rPr lang="en-US" b="1" smtClean="0"/>
              <a:t>19</a:t>
            </a:fld>
            <a:r>
              <a:rPr lang="en-US" b="1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748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-1" y="0"/>
            <a:ext cx="2610035" cy="6858000"/>
          </a:xfrm>
          <a:prstGeom prst="rect">
            <a:avLst/>
          </a:prstGeom>
          <a:solidFill>
            <a:srgbClr val="E0C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2</a:t>
            </a:fld>
            <a:r>
              <a:rPr lang="en-US" b="1" dirty="0"/>
              <a:t> 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4A154-1D2C-B71E-CAFA-9E5D5F43DC3C}"/>
              </a:ext>
            </a:extLst>
          </p:cNvPr>
          <p:cNvSpPr txBox="1"/>
          <p:nvPr/>
        </p:nvSpPr>
        <p:spPr>
          <a:xfrm>
            <a:off x="0" y="251709"/>
            <a:ext cx="465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rgbClr val="00102B">
                      <a:alpha val="60000"/>
                    </a:srgbClr>
                  </a:glow>
                </a:effectLst>
                <a:latin typeface="Franklin Gothic Medium Cond" panose="020B0606030402020204" pitchFamily="34" charset="0"/>
              </a:rPr>
              <a:t>Background</a:t>
            </a:r>
            <a:r>
              <a:rPr lang="en-US" sz="4000" b="1" dirty="0">
                <a:solidFill>
                  <a:srgbClr val="00102B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4000" dirty="0">
                <a:solidFill>
                  <a:srgbClr val="00102B"/>
                </a:solidFill>
                <a:latin typeface="Franklin Gothic Medium Cond" panose="020B0606030402020204" pitchFamily="34" charset="0"/>
              </a:rPr>
              <a:t>&amp;</a:t>
            </a:r>
            <a:r>
              <a:rPr lang="en-US" sz="4000" b="1" dirty="0">
                <a:solidFill>
                  <a:srgbClr val="00102B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4000" dirty="0">
                <a:solidFill>
                  <a:srgbClr val="00102B"/>
                </a:solidFill>
                <a:latin typeface="Franklin Gothic Medium Cond" panose="020B0606030402020204" pitchFamily="34" charset="0"/>
              </a:rPr>
              <a:t>Context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EAA155-EC83-9327-5C7D-1F1D241BFA9B}"/>
              </a:ext>
            </a:extLst>
          </p:cNvPr>
          <p:cNvSpPr/>
          <p:nvPr/>
        </p:nvSpPr>
        <p:spPr>
          <a:xfrm>
            <a:off x="5205047" y="1061790"/>
            <a:ext cx="6836454" cy="448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the Regulatory and Public spheres have high expectation for utility providers – and rightfully so!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to provide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reliable,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 quality services while managing District resources in a safe, open, responsible,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environmentally sound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manner at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lowest practical cost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driven and transparent approaches are critical to success.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must start with clear, well defined, objectives translated into quantifiable metrics.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29AF6-CA3B-BB82-A555-E6F34235E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7" y="1269862"/>
            <a:ext cx="4653624" cy="43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2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49" y="234858"/>
            <a:ext cx="6415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Survey Results: Home Appliances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563A6-AE00-3630-BBC7-7369CE711D01}"/>
              </a:ext>
            </a:extLst>
          </p:cNvPr>
          <p:cNvGrpSpPr/>
          <p:nvPr/>
        </p:nvGrpSpPr>
        <p:grpSpPr>
          <a:xfrm>
            <a:off x="123649" y="917289"/>
            <a:ext cx="11935182" cy="112521"/>
            <a:chOff x="-2" y="1796177"/>
            <a:chExt cx="12192002" cy="148036"/>
          </a:xfrm>
        </p:grpSpPr>
        <p:sp>
          <p:nvSpPr>
            <p:cNvPr id="7" name="Rectangle 6"/>
            <p:cNvSpPr/>
            <p:nvPr/>
          </p:nvSpPr>
          <p:spPr>
            <a:xfrm rot="5400000">
              <a:off x="3441539" y="-1645364"/>
              <a:ext cx="148033" cy="7031116"/>
            </a:xfrm>
            <a:prstGeom prst="rect">
              <a:avLst/>
            </a:prstGeom>
            <a:solidFill>
              <a:srgbClr val="002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597DC-B80B-38A8-FC95-2EADE17A1306}"/>
                </a:ext>
              </a:extLst>
            </p:cNvPr>
            <p:cNvSpPr/>
            <p:nvPr/>
          </p:nvSpPr>
          <p:spPr>
            <a:xfrm rot="5400000">
              <a:off x="10472655" y="1204410"/>
              <a:ext cx="148033" cy="1331567"/>
            </a:xfrm>
            <a:prstGeom prst="rect">
              <a:avLst/>
            </a:prstGeom>
            <a:solidFill>
              <a:srgbClr val="368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53635-B425-21E9-5A8F-6F6B87927E11}"/>
                </a:ext>
              </a:extLst>
            </p:cNvPr>
            <p:cNvSpPr/>
            <p:nvPr/>
          </p:nvSpPr>
          <p:spPr>
            <a:xfrm rot="5400000">
              <a:off x="11663741" y="1415955"/>
              <a:ext cx="148035" cy="908482"/>
            </a:xfrm>
            <a:prstGeom prst="rect">
              <a:avLst/>
            </a:prstGeom>
            <a:solidFill>
              <a:srgbClr val="E0C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101DC-606D-418E-8CC9-8B2F2D1C1D45}"/>
                </a:ext>
              </a:extLst>
            </p:cNvPr>
            <p:cNvSpPr/>
            <p:nvPr/>
          </p:nvSpPr>
          <p:spPr>
            <a:xfrm rot="5400000">
              <a:off x="8381984" y="516369"/>
              <a:ext cx="148033" cy="2707649"/>
            </a:xfrm>
            <a:prstGeom prst="rect">
              <a:avLst/>
            </a:prstGeom>
            <a:solidFill>
              <a:srgbClr val="327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4B1DCFDA-220E-69EC-A346-072CB0A1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35AD6B-AFBD-4ADE-B399-67AA45517E11}" type="slidenum">
              <a:rPr lang="en-US" b="1" smtClean="0"/>
              <a:t>20</a:t>
            </a:fld>
            <a:r>
              <a:rPr lang="en-US" b="1" dirty="0"/>
              <a:t> |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582BD8-53CA-0CF9-8C4A-7CA1CE62F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618985"/>
              </p:ext>
            </p:extLst>
          </p:nvPr>
        </p:nvGraphicFramePr>
        <p:xfrm>
          <a:off x="5935277" y="3443755"/>
          <a:ext cx="5889037" cy="3185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C88550-63C5-1CDE-CC97-E8357E774B85}"/>
              </a:ext>
            </a:extLst>
          </p:cNvPr>
          <p:cNvSpPr txBox="1"/>
          <p:nvPr/>
        </p:nvSpPr>
        <p:spPr>
          <a:xfrm>
            <a:off x="88015" y="1126245"/>
            <a:ext cx="7522459" cy="190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majority of appliances are EnergyStar certified.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1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Only 34% of dryers use natural gas and 65% are electric.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20% of respondents reported having more than one refrigerator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1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Most Cooktops are natural gas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1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23% of those with electric cook-tops report having induction cook-tops.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B60EDF-F976-389A-5FD2-96989BD4A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959968"/>
              </p:ext>
            </p:extLst>
          </p:nvPr>
        </p:nvGraphicFramePr>
        <p:xfrm>
          <a:off x="91715" y="3429000"/>
          <a:ext cx="5843562" cy="329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EDD2B1-C123-937E-CF29-76AA31E5F1A1}"/>
              </a:ext>
            </a:extLst>
          </p:cNvPr>
          <p:cNvSpPr txBox="1"/>
          <p:nvPr/>
        </p:nvSpPr>
        <p:spPr>
          <a:xfrm>
            <a:off x="1580836" y="3124397"/>
            <a:ext cx="243002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</a:rPr>
              <a:t>Cooking Fuel Sources</a:t>
            </a:r>
            <a:endParaRPr lang="en-US" sz="2000" b="1" u="sng" dirty="0">
              <a:solidFill>
                <a:srgbClr val="00237D"/>
              </a:solidFill>
              <a:effectLst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8A2C493-CDE2-4D23-807C-66D61E7C3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08812"/>
              </p:ext>
            </p:extLst>
          </p:nvPr>
        </p:nvGraphicFramePr>
        <p:xfrm>
          <a:off x="9678841" y="1444678"/>
          <a:ext cx="1994722" cy="199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F3FD7FD5-F8ED-CF79-6094-6C9042AB40C0}"/>
              </a:ext>
            </a:extLst>
          </p:cNvPr>
          <p:cNvSpPr/>
          <p:nvPr/>
        </p:nvSpPr>
        <p:spPr>
          <a:xfrm>
            <a:off x="9179274" y="1126245"/>
            <a:ext cx="2993857" cy="2488643"/>
          </a:xfrm>
          <a:prstGeom prst="ellipse">
            <a:avLst/>
          </a:prstGeom>
          <a:noFill/>
          <a:ln w="19050">
            <a:solidFill>
              <a:srgbClr val="001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33E1CC-B15C-2C3A-807C-B8C9F9113BB5}"/>
              </a:ext>
            </a:extLst>
          </p:cNvPr>
          <p:cNvSpPr/>
          <p:nvPr/>
        </p:nvSpPr>
        <p:spPr>
          <a:xfrm>
            <a:off x="9499828" y="4101809"/>
            <a:ext cx="964744" cy="934876"/>
          </a:xfrm>
          <a:prstGeom prst="ellipse">
            <a:avLst/>
          </a:prstGeom>
          <a:noFill/>
          <a:ln w="19050">
            <a:solidFill>
              <a:srgbClr val="001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AE733BF-408C-DC3C-F71B-235E42CB7690}"/>
              </a:ext>
            </a:extLst>
          </p:cNvPr>
          <p:cNvSpPr/>
          <p:nvPr/>
        </p:nvSpPr>
        <p:spPr>
          <a:xfrm rot="6100189">
            <a:off x="9138919" y="2420129"/>
            <a:ext cx="3453434" cy="1572774"/>
          </a:xfrm>
          <a:prstGeom prst="arc">
            <a:avLst>
              <a:gd name="adj1" fmla="val 16096388"/>
              <a:gd name="adj2" fmla="val 329580"/>
            </a:avLst>
          </a:prstGeom>
          <a:ln w="15875">
            <a:solidFill>
              <a:srgbClr val="001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D83A0-EA6C-2A55-83CB-AF894FAB3ABE}"/>
              </a:ext>
            </a:extLst>
          </p:cNvPr>
          <p:cNvSpPr txBox="1"/>
          <p:nvPr/>
        </p:nvSpPr>
        <p:spPr>
          <a:xfrm>
            <a:off x="6899719" y="3324452"/>
            <a:ext cx="4099327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</a:rPr>
              <a:t>Saturations of EnergyStar Appliances</a:t>
            </a:r>
            <a:endParaRPr lang="en-US" sz="2000" b="1" u="sng" dirty="0">
              <a:solidFill>
                <a:srgbClr val="00237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897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49" y="234858"/>
            <a:ext cx="9141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Survey Results: Electrification (Electric Vehicles)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563A6-AE00-3630-BBC7-7369CE711D01}"/>
              </a:ext>
            </a:extLst>
          </p:cNvPr>
          <p:cNvGrpSpPr/>
          <p:nvPr/>
        </p:nvGrpSpPr>
        <p:grpSpPr>
          <a:xfrm>
            <a:off x="123649" y="917289"/>
            <a:ext cx="11935182" cy="112521"/>
            <a:chOff x="-2" y="1796177"/>
            <a:chExt cx="12192002" cy="148036"/>
          </a:xfrm>
        </p:grpSpPr>
        <p:sp>
          <p:nvSpPr>
            <p:cNvPr id="7" name="Rectangle 6"/>
            <p:cNvSpPr/>
            <p:nvPr/>
          </p:nvSpPr>
          <p:spPr>
            <a:xfrm rot="5400000">
              <a:off x="3441539" y="-1645364"/>
              <a:ext cx="148033" cy="7031116"/>
            </a:xfrm>
            <a:prstGeom prst="rect">
              <a:avLst/>
            </a:prstGeom>
            <a:solidFill>
              <a:srgbClr val="002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597DC-B80B-38A8-FC95-2EADE17A1306}"/>
                </a:ext>
              </a:extLst>
            </p:cNvPr>
            <p:cNvSpPr/>
            <p:nvPr/>
          </p:nvSpPr>
          <p:spPr>
            <a:xfrm rot="5400000">
              <a:off x="10472655" y="1204410"/>
              <a:ext cx="148033" cy="1331567"/>
            </a:xfrm>
            <a:prstGeom prst="rect">
              <a:avLst/>
            </a:prstGeom>
            <a:solidFill>
              <a:srgbClr val="368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53635-B425-21E9-5A8F-6F6B87927E11}"/>
                </a:ext>
              </a:extLst>
            </p:cNvPr>
            <p:cNvSpPr/>
            <p:nvPr/>
          </p:nvSpPr>
          <p:spPr>
            <a:xfrm rot="5400000">
              <a:off x="11663741" y="1415955"/>
              <a:ext cx="148035" cy="908482"/>
            </a:xfrm>
            <a:prstGeom prst="rect">
              <a:avLst/>
            </a:prstGeom>
            <a:solidFill>
              <a:srgbClr val="E0C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101DC-606D-418E-8CC9-8B2F2D1C1D45}"/>
                </a:ext>
              </a:extLst>
            </p:cNvPr>
            <p:cNvSpPr/>
            <p:nvPr/>
          </p:nvSpPr>
          <p:spPr>
            <a:xfrm rot="5400000">
              <a:off x="8381984" y="516369"/>
              <a:ext cx="148033" cy="2707649"/>
            </a:xfrm>
            <a:prstGeom prst="rect">
              <a:avLst/>
            </a:prstGeom>
            <a:solidFill>
              <a:srgbClr val="327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2FEA9810-76DA-874D-3FDB-7D62F1D2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35AD6B-AFBD-4ADE-B399-67AA45517E11}" type="slidenum">
              <a:rPr lang="en-US" b="1" smtClean="0"/>
              <a:t>21</a:t>
            </a:fld>
            <a:r>
              <a:rPr lang="en-US" b="1" dirty="0"/>
              <a:t> |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AD6E2E-E910-8D8C-8EE9-0D839AB692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503333"/>
              </p:ext>
            </p:extLst>
          </p:nvPr>
        </p:nvGraphicFramePr>
        <p:xfrm>
          <a:off x="83919" y="3062126"/>
          <a:ext cx="7680964" cy="370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6BF0F7A-11F3-0A99-B10D-A5C33FE44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075145"/>
              </p:ext>
            </p:extLst>
          </p:nvPr>
        </p:nvGraphicFramePr>
        <p:xfrm>
          <a:off x="8200478" y="3429001"/>
          <a:ext cx="3191843" cy="296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4998506-DA0A-46E5-A54D-31C408DFB2B0}"/>
              </a:ext>
            </a:extLst>
          </p:cNvPr>
          <p:cNvSpPr txBox="1"/>
          <p:nvPr/>
        </p:nvSpPr>
        <p:spPr>
          <a:xfrm>
            <a:off x="256853" y="1130557"/>
            <a:ext cx="11851228" cy="1830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18% of customers reported having one or more electric vehicles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40.8% of respondents who do not currently own an electric vehicle said they had plans to purchase an electric vehicle for their next purchase – </a:t>
            </a:r>
            <a:r>
              <a:rPr lang="en-US" sz="19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38.5% of these customers thought they would make this purchase within the next two years </a:t>
            </a: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and</a:t>
            </a:r>
            <a:r>
              <a:rPr lang="en-US" sz="19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18% indicated that it would be more than 5 years.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1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Of those with BEVs, 55% reported having Level 2 chargers and </a:t>
            </a:r>
            <a:r>
              <a:rPr lang="en-US" sz="1900" i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15% indicated not charging at home.</a:t>
            </a:r>
            <a:endParaRPr lang="en-US" sz="19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3994BF-097B-D46F-7764-66342DC7B85B}"/>
              </a:ext>
            </a:extLst>
          </p:cNvPr>
          <p:cNvSpPr txBox="1"/>
          <p:nvPr/>
        </p:nvSpPr>
        <p:spPr>
          <a:xfrm>
            <a:off x="2838334" y="3041820"/>
            <a:ext cx="217213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  <a:effectLst/>
              </a:rPr>
              <a:t>Vehicle Ownership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91038-AF4A-F5B0-9008-C5223A554E11}"/>
              </a:ext>
            </a:extLst>
          </p:cNvPr>
          <p:cNvSpPr txBox="1"/>
          <p:nvPr/>
        </p:nvSpPr>
        <p:spPr>
          <a:xfrm>
            <a:off x="7695318" y="3041819"/>
            <a:ext cx="406303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37D"/>
                </a:solidFill>
                <a:effectLst/>
              </a:rPr>
              <a:t>Plans to Purchase EV as Next Vehicle</a:t>
            </a:r>
          </a:p>
        </p:txBody>
      </p:sp>
    </p:spTree>
    <p:extLst>
      <p:ext uri="{BB962C8B-B14F-4D97-AF65-F5344CB8AC3E}">
        <p14:creationId xmlns:p14="http://schemas.microsoft.com/office/powerpoint/2010/main" val="49475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49" y="234858"/>
            <a:ext cx="7874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Survey Results: Electrification (EVs Cont.)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563A6-AE00-3630-BBC7-7369CE711D01}"/>
              </a:ext>
            </a:extLst>
          </p:cNvPr>
          <p:cNvGrpSpPr/>
          <p:nvPr/>
        </p:nvGrpSpPr>
        <p:grpSpPr>
          <a:xfrm>
            <a:off x="123649" y="917289"/>
            <a:ext cx="11935182" cy="112521"/>
            <a:chOff x="-2" y="1796177"/>
            <a:chExt cx="12192002" cy="148036"/>
          </a:xfrm>
        </p:grpSpPr>
        <p:sp>
          <p:nvSpPr>
            <p:cNvPr id="7" name="Rectangle 6"/>
            <p:cNvSpPr/>
            <p:nvPr/>
          </p:nvSpPr>
          <p:spPr>
            <a:xfrm rot="5400000">
              <a:off x="3441539" y="-1645364"/>
              <a:ext cx="148033" cy="7031116"/>
            </a:xfrm>
            <a:prstGeom prst="rect">
              <a:avLst/>
            </a:prstGeom>
            <a:solidFill>
              <a:srgbClr val="002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597DC-B80B-38A8-FC95-2EADE17A1306}"/>
                </a:ext>
              </a:extLst>
            </p:cNvPr>
            <p:cNvSpPr/>
            <p:nvPr/>
          </p:nvSpPr>
          <p:spPr>
            <a:xfrm rot="5400000">
              <a:off x="10472655" y="1204410"/>
              <a:ext cx="148033" cy="1331567"/>
            </a:xfrm>
            <a:prstGeom prst="rect">
              <a:avLst/>
            </a:prstGeom>
            <a:solidFill>
              <a:srgbClr val="368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53635-B425-21E9-5A8F-6F6B87927E11}"/>
                </a:ext>
              </a:extLst>
            </p:cNvPr>
            <p:cNvSpPr/>
            <p:nvPr/>
          </p:nvSpPr>
          <p:spPr>
            <a:xfrm rot="5400000">
              <a:off x="11663741" y="1415955"/>
              <a:ext cx="148035" cy="908482"/>
            </a:xfrm>
            <a:prstGeom prst="rect">
              <a:avLst/>
            </a:prstGeom>
            <a:solidFill>
              <a:srgbClr val="E0C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101DC-606D-418E-8CC9-8B2F2D1C1D45}"/>
                </a:ext>
              </a:extLst>
            </p:cNvPr>
            <p:cNvSpPr/>
            <p:nvPr/>
          </p:nvSpPr>
          <p:spPr>
            <a:xfrm rot="5400000">
              <a:off x="8381984" y="516369"/>
              <a:ext cx="148033" cy="2707649"/>
            </a:xfrm>
            <a:prstGeom prst="rect">
              <a:avLst/>
            </a:prstGeom>
            <a:solidFill>
              <a:srgbClr val="327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2FEA9810-76DA-874D-3FDB-7D62F1D2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35AD6B-AFBD-4ADE-B399-67AA45517E11}" type="slidenum">
              <a:rPr lang="en-US" b="1" smtClean="0"/>
              <a:t>22</a:t>
            </a:fld>
            <a:r>
              <a:rPr lang="en-US" b="1" dirty="0"/>
              <a:t> |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B8CDC6-0BEB-8C4D-3A9A-14C1FDE66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737937"/>
              </p:ext>
            </p:extLst>
          </p:nvPr>
        </p:nvGraphicFramePr>
        <p:xfrm>
          <a:off x="-97247" y="1712240"/>
          <a:ext cx="6117903" cy="403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B95710-149A-6B1B-3B4F-84BE299372B2}"/>
              </a:ext>
            </a:extLst>
          </p:cNvPr>
          <p:cNvSpPr txBox="1"/>
          <p:nvPr/>
        </p:nvSpPr>
        <p:spPr>
          <a:xfrm>
            <a:off x="6020656" y="1504028"/>
            <a:ext cx="6130642" cy="4626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Driving range, availability of charging stations, and availability of financial incentives for EVs were rated as most significant in decisions to purchase an electric vehicle.</a:t>
            </a:r>
          </a:p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Range anxiety and economic factors such as upfront and ownership costs were the most common reasons for not purchasing an EV. Charging infrastructure was the third most common response.</a:t>
            </a:r>
          </a:p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top four suggested locations mentioned for the locations of public-access EV charging stations were Tahoe Donner, downtown, recreation areas, and grocery stores.</a:t>
            </a:r>
          </a:p>
        </p:txBody>
      </p:sp>
    </p:spTree>
    <p:extLst>
      <p:ext uri="{BB962C8B-B14F-4D97-AF65-F5344CB8AC3E}">
        <p14:creationId xmlns:p14="http://schemas.microsoft.com/office/powerpoint/2010/main" val="320129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49" y="234858"/>
            <a:ext cx="8183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275B8"/>
                </a:solidFill>
                <a:latin typeface="Franklin Gothic Medium Cond" panose="020B0606030402020204" pitchFamily="34" charset="0"/>
              </a:rPr>
              <a:t>Survey Results: Electrification (Appliances)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563A6-AE00-3630-BBC7-7369CE711D01}"/>
              </a:ext>
            </a:extLst>
          </p:cNvPr>
          <p:cNvGrpSpPr/>
          <p:nvPr/>
        </p:nvGrpSpPr>
        <p:grpSpPr>
          <a:xfrm>
            <a:off x="123649" y="917289"/>
            <a:ext cx="11935182" cy="112521"/>
            <a:chOff x="-2" y="1796177"/>
            <a:chExt cx="12192002" cy="148036"/>
          </a:xfrm>
        </p:grpSpPr>
        <p:sp>
          <p:nvSpPr>
            <p:cNvPr id="7" name="Rectangle 6"/>
            <p:cNvSpPr/>
            <p:nvPr/>
          </p:nvSpPr>
          <p:spPr>
            <a:xfrm rot="5400000">
              <a:off x="3441539" y="-1645364"/>
              <a:ext cx="148033" cy="7031116"/>
            </a:xfrm>
            <a:prstGeom prst="rect">
              <a:avLst/>
            </a:prstGeom>
            <a:solidFill>
              <a:srgbClr val="002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597DC-B80B-38A8-FC95-2EADE17A1306}"/>
                </a:ext>
              </a:extLst>
            </p:cNvPr>
            <p:cNvSpPr/>
            <p:nvPr/>
          </p:nvSpPr>
          <p:spPr>
            <a:xfrm rot="5400000">
              <a:off x="10472655" y="1204410"/>
              <a:ext cx="148033" cy="1331567"/>
            </a:xfrm>
            <a:prstGeom prst="rect">
              <a:avLst/>
            </a:prstGeom>
            <a:solidFill>
              <a:srgbClr val="368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853635-B425-21E9-5A8F-6F6B87927E11}"/>
                </a:ext>
              </a:extLst>
            </p:cNvPr>
            <p:cNvSpPr/>
            <p:nvPr/>
          </p:nvSpPr>
          <p:spPr>
            <a:xfrm rot="5400000">
              <a:off x="11663741" y="1415955"/>
              <a:ext cx="148035" cy="908482"/>
            </a:xfrm>
            <a:prstGeom prst="rect">
              <a:avLst/>
            </a:prstGeom>
            <a:solidFill>
              <a:srgbClr val="E0C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101DC-606D-418E-8CC9-8B2F2D1C1D45}"/>
                </a:ext>
              </a:extLst>
            </p:cNvPr>
            <p:cNvSpPr/>
            <p:nvPr/>
          </p:nvSpPr>
          <p:spPr>
            <a:xfrm rot="5400000">
              <a:off x="8381984" y="516369"/>
              <a:ext cx="148033" cy="2707649"/>
            </a:xfrm>
            <a:prstGeom prst="rect">
              <a:avLst/>
            </a:prstGeom>
            <a:solidFill>
              <a:srgbClr val="327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2FEA9810-76DA-874D-3FDB-7D62F1D2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35AD6B-AFBD-4ADE-B399-67AA45517E11}" type="slidenum">
              <a:rPr lang="en-US" b="1" smtClean="0"/>
              <a:t>23</a:t>
            </a:fld>
            <a:r>
              <a:rPr lang="en-US" b="1" dirty="0"/>
              <a:t> 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95710-149A-6B1B-3B4F-84BE299372B2}"/>
              </a:ext>
            </a:extLst>
          </p:cNvPr>
          <p:cNvSpPr txBox="1"/>
          <p:nvPr/>
        </p:nvSpPr>
        <p:spPr>
          <a:xfrm>
            <a:off x="6474691" y="1712239"/>
            <a:ext cx="5791590" cy="423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most common concerns stated were service disruptions and fire followed by the ability of their electrical systems or their grid to handle the load.</a:t>
            </a:r>
          </a:p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Only 7.4% of respondents indicated that a monetary incentive would affect their decision to purchase a heat pump water heater.</a:t>
            </a:r>
          </a:p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20% of respondents stated they would consider replacing their cooktop with an induction one (22% would like to learn more about them).</a:t>
            </a:r>
          </a:p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Many stated that gas was a better fuel for cooking, followed by satisfaction with their current equipment.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29E7F4-5331-BD55-CDFD-C29E4BEADB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13863"/>
              </p:ext>
            </p:extLst>
          </p:nvPr>
        </p:nvGraphicFramePr>
        <p:xfrm>
          <a:off x="907698" y="1820548"/>
          <a:ext cx="6369938" cy="483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1B084B6-6D32-F18F-79C7-D274039BA0C8}"/>
              </a:ext>
            </a:extLst>
          </p:cNvPr>
          <p:cNvSpPr txBox="1"/>
          <p:nvPr/>
        </p:nvSpPr>
        <p:spPr>
          <a:xfrm>
            <a:off x="184935" y="2020726"/>
            <a:ext cx="1181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102B"/>
                </a:solidFill>
              </a:rPr>
              <a:t>It is safe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ABCFC8-74D6-4E95-3750-CAFAD2BE00F3}"/>
              </a:ext>
            </a:extLst>
          </p:cNvPr>
          <p:cNvSpPr txBox="1"/>
          <p:nvPr/>
        </p:nvSpPr>
        <p:spPr>
          <a:xfrm>
            <a:off x="184935" y="2916862"/>
            <a:ext cx="1684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102B"/>
                </a:solidFill>
              </a:rPr>
              <a:t>It is reliable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31633-BD48-4970-43C3-F3CCDC5D8B33}"/>
              </a:ext>
            </a:extLst>
          </p:cNvPr>
          <p:cNvSpPr txBox="1"/>
          <p:nvPr/>
        </p:nvSpPr>
        <p:spPr>
          <a:xfrm>
            <a:off x="184935" y="3619578"/>
            <a:ext cx="275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102B"/>
                </a:solidFill>
              </a:rPr>
              <a:t>It will reduce my energy bills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B59F74-4D28-19C8-84F1-ACF43D80500E}"/>
              </a:ext>
            </a:extLst>
          </p:cNvPr>
          <p:cNvSpPr txBox="1"/>
          <p:nvPr/>
        </p:nvSpPr>
        <p:spPr>
          <a:xfrm>
            <a:off x="184935" y="4607424"/>
            <a:ext cx="3278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102B"/>
                </a:solidFill>
              </a:rPr>
              <a:t>Will reduce my carbon footprint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0039FA-68E2-B80A-5614-8866D0CBF6B8}"/>
              </a:ext>
            </a:extLst>
          </p:cNvPr>
          <p:cNvSpPr txBox="1"/>
          <p:nvPr/>
        </p:nvSpPr>
        <p:spPr>
          <a:xfrm>
            <a:off x="184935" y="5259131"/>
            <a:ext cx="2866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102B"/>
                </a:solidFill>
              </a:rPr>
              <a:t>I am interested in converting to electric heat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3C9F7F-D04A-F980-7AEE-B1618705D710}"/>
              </a:ext>
            </a:extLst>
          </p:cNvPr>
          <p:cNvSpPr txBox="1"/>
          <p:nvPr/>
        </p:nvSpPr>
        <p:spPr>
          <a:xfrm>
            <a:off x="334869" y="1260452"/>
            <a:ext cx="6564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102B"/>
                </a:solidFill>
              </a:rPr>
              <a:t>Customer Perspectives on Electric Heat Pumps for Space and Water Heating </a:t>
            </a:r>
          </a:p>
        </p:txBody>
      </p:sp>
    </p:spTree>
    <p:extLst>
      <p:ext uri="{BB962C8B-B14F-4D97-AF65-F5344CB8AC3E}">
        <p14:creationId xmlns:p14="http://schemas.microsoft.com/office/powerpoint/2010/main" val="1237442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-1" y="0"/>
            <a:ext cx="2610035" cy="6858000"/>
          </a:xfrm>
          <a:prstGeom prst="rect">
            <a:avLst/>
          </a:prstGeom>
          <a:solidFill>
            <a:srgbClr val="E0C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24</a:t>
            </a:fld>
            <a:r>
              <a:rPr lang="en-US" b="1" dirty="0"/>
              <a:t> 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4A154-1D2C-B71E-CAFA-9E5D5F43DC3C}"/>
              </a:ext>
            </a:extLst>
          </p:cNvPr>
          <p:cNvSpPr txBox="1"/>
          <p:nvPr/>
        </p:nvSpPr>
        <p:spPr>
          <a:xfrm>
            <a:off x="0" y="251709"/>
            <a:ext cx="650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rgbClr val="00102B">
                      <a:alpha val="60000"/>
                    </a:srgbClr>
                  </a:glow>
                </a:effectLst>
                <a:latin typeface="Franklin Gothic Medium Cond" panose="020B0606030402020204" pitchFamily="34" charset="0"/>
              </a:rPr>
              <a:t>Takeaways For Public Programs</a:t>
            </a:r>
            <a:endParaRPr lang="en-US" sz="4000" dirty="0">
              <a:solidFill>
                <a:srgbClr val="00102B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C45FE-CCA2-4BD1-181A-9D1DB021918C}"/>
              </a:ext>
            </a:extLst>
          </p:cNvPr>
          <p:cNvSpPr txBox="1"/>
          <p:nvPr/>
        </p:nvSpPr>
        <p:spPr>
          <a:xfrm>
            <a:off x="2721654" y="3926710"/>
            <a:ext cx="9108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102B"/>
                </a:solidFill>
              </a:rPr>
              <a:t>Gained insight into customer perspectives (and intentions) on electrification: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8E575-2740-DBDE-F573-2BFE07085708}"/>
              </a:ext>
            </a:extLst>
          </p:cNvPr>
          <p:cNvSpPr txBox="1"/>
          <p:nvPr/>
        </p:nvSpPr>
        <p:spPr>
          <a:xfrm>
            <a:off x="2721654" y="1135426"/>
            <a:ext cx="7416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102B"/>
                </a:solidFill>
              </a:rPr>
              <a:t>Provided numeric confirmation of some trends we expected to see: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1DB9C-FAD3-55A1-FDC0-B84F29F15250}"/>
              </a:ext>
            </a:extLst>
          </p:cNvPr>
          <p:cNvSpPr txBox="1"/>
          <p:nvPr/>
        </p:nvSpPr>
        <p:spPr>
          <a:xfrm>
            <a:off x="3251771" y="1646116"/>
            <a:ext cx="825114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/>
              <a:t>Traditional energy efficiency </a:t>
            </a:r>
            <a:r>
              <a:rPr lang="en-US" sz="2000" i="1" dirty="0"/>
              <a:t>measures</a:t>
            </a:r>
            <a:r>
              <a:rPr lang="en-US" sz="2000" dirty="0"/>
              <a:t> are highly saturated and no longer need financial incentives (rebates) for market adoption.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/>
              <a:t>Additional energy efficiency opportunities exist in building envelopes, income qualified, in heating and cooking end-uses, and in </a:t>
            </a:r>
            <a:r>
              <a:rPr lang="en-US" sz="2000" b="1" dirty="0">
                <a:solidFill>
                  <a:srgbClr val="3683CF"/>
                </a:solidFill>
              </a:rPr>
              <a:t>behavior/education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>
                <a:solidFill>
                  <a:srgbClr val="00102B"/>
                </a:solidFill>
              </a:rPr>
              <a:t>Electric vehicles are here and continuing to grow!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F38E9-72F6-F4FC-9FF8-F228D040EF30}"/>
              </a:ext>
            </a:extLst>
          </p:cNvPr>
          <p:cNvSpPr txBox="1"/>
          <p:nvPr/>
        </p:nvSpPr>
        <p:spPr>
          <a:xfrm>
            <a:off x="3251771" y="4408665"/>
            <a:ext cx="825114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/>
              <a:t>The main </a:t>
            </a:r>
            <a:r>
              <a:rPr lang="en-US" sz="2000" i="1" dirty="0"/>
              <a:t>barrier</a:t>
            </a:r>
            <a:r>
              <a:rPr lang="en-US" sz="2000" dirty="0"/>
              <a:t> to electrification (aside from cost) is a general anxiety regarding grid reliability in the winter months.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/>
              <a:t>Many customers prefer to cook with gas appliances which they perceive offer a superior result/experience.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dirty="0">
                <a:solidFill>
                  <a:srgbClr val="00102B"/>
                </a:solidFill>
              </a:rPr>
              <a:t>Customers seem more open to electrifying their water heating than their space heating</a:t>
            </a:r>
          </a:p>
        </p:txBody>
      </p:sp>
    </p:spTree>
    <p:extLst>
      <p:ext uri="{BB962C8B-B14F-4D97-AF65-F5344CB8AC3E}">
        <p14:creationId xmlns:p14="http://schemas.microsoft.com/office/powerpoint/2010/main" val="3306835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-1" y="0"/>
            <a:ext cx="2610035" cy="6858000"/>
          </a:xfrm>
          <a:prstGeom prst="rect">
            <a:avLst/>
          </a:prstGeom>
          <a:solidFill>
            <a:srgbClr val="E0C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25</a:t>
            </a:fld>
            <a:r>
              <a:rPr lang="en-US" b="1" dirty="0"/>
              <a:t> 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4A154-1D2C-B71E-CAFA-9E5D5F43DC3C}"/>
              </a:ext>
            </a:extLst>
          </p:cNvPr>
          <p:cNvSpPr txBox="1"/>
          <p:nvPr/>
        </p:nvSpPr>
        <p:spPr>
          <a:xfrm>
            <a:off x="0" y="251709"/>
            <a:ext cx="650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rgbClr val="00102B">
                      <a:alpha val="60000"/>
                    </a:srgbClr>
                  </a:glow>
                </a:effectLst>
                <a:latin typeface="Franklin Gothic Medium Cond" panose="020B0606030402020204" pitchFamily="34" charset="0"/>
              </a:rPr>
              <a:t>Takeaways For Public Programs</a:t>
            </a:r>
            <a:endParaRPr lang="en-US" sz="4000" dirty="0">
              <a:solidFill>
                <a:srgbClr val="00102B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BBCF3-80C9-F00C-66FD-BED4301894D7}"/>
              </a:ext>
            </a:extLst>
          </p:cNvPr>
          <p:cNvSpPr txBox="1"/>
          <p:nvPr/>
        </p:nvSpPr>
        <p:spPr>
          <a:xfrm>
            <a:off x="2665151" y="1713314"/>
            <a:ext cx="9362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Re-focus general programs on </a:t>
            </a:r>
            <a:r>
              <a:rPr lang="en-US" sz="2000" i="1" dirty="0">
                <a:solidFill>
                  <a:srgbClr val="3683CF"/>
                </a:solidFill>
              </a:rPr>
              <a:t>education and behavioral awareness</a:t>
            </a:r>
            <a:r>
              <a:rPr lang="en-US" sz="2000" dirty="0"/>
              <a:t>. Examples include: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Cooking class / induction demonstration in the community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Expanding energy audit/assessment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Energy &amp; water use reporting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Water Efficient gardening classes with community partners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Partnering with SWEP and developing curriculum for education programs</a:t>
            </a:r>
          </a:p>
          <a:p>
            <a:pPr lvl="1"/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Reassess cost-effectiveness and free-ridership assumptions for residential “widget” rebates and shift financial incentives towards income qualified customers and areas where we can impact market transformation.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Particular focus on building envelopes, water heating, and space heating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6C79-F105-AC69-19C6-B128E4F1F5E1}"/>
              </a:ext>
            </a:extLst>
          </p:cNvPr>
          <p:cNvSpPr txBox="1"/>
          <p:nvPr/>
        </p:nvSpPr>
        <p:spPr>
          <a:xfrm>
            <a:off x="2610034" y="1150657"/>
            <a:ext cx="741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102B"/>
                </a:solidFill>
              </a:rPr>
              <a:t>Customer Program Design Impacts:</a:t>
            </a:r>
          </a:p>
        </p:txBody>
      </p:sp>
    </p:spTree>
    <p:extLst>
      <p:ext uri="{BB962C8B-B14F-4D97-AF65-F5344CB8AC3E}">
        <p14:creationId xmlns:p14="http://schemas.microsoft.com/office/powerpoint/2010/main" val="1295514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-1" y="0"/>
            <a:ext cx="2610035" cy="6858000"/>
          </a:xfrm>
          <a:prstGeom prst="rect">
            <a:avLst/>
          </a:prstGeom>
          <a:solidFill>
            <a:srgbClr val="E0C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26</a:t>
            </a:fld>
            <a:r>
              <a:rPr lang="en-US" b="1" dirty="0"/>
              <a:t> 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4A154-1D2C-B71E-CAFA-9E5D5F43DC3C}"/>
              </a:ext>
            </a:extLst>
          </p:cNvPr>
          <p:cNvSpPr txBox="1"/>
          <p:nvPr/>
        </p:nvSpPr>
        <p:spPr>
          <a:xfrm>
            <a:off x="-1" y="251709"/>
            <a:ext cx="295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rgbClr val="00102B">
                      <a:alpha val="60000"/>
                    </a:srgbClr>
                  </a:glow>
                </a:effectLst>
                <a:latin typeface="Franklin Gothic Medium Cond" panose="020B0606030402020204" pitchFamily="34" charset="0"/>
              </a:rPr>
              <a:t>Questions?</a:t>
            </a:r>
            <a:endParaRPr lang="en-US" sz="4000" dirty="0">
              <a:solidFill>
                <a:srgbClr val="00102B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3" name="Picture 2" descr="Young child in purple turtleneck and jeans with one hand in air wearing backpack">
            <a:extLst>
              <a:ext uri="{FF2B5EF4-FFF2-40B4-BE49-F238E27FC236}">
                <a16:creationId xmlns:a16="http://schemas.microsoft.com/office/drawing/2014/main" id="{DBA21F1E-C711-5ABB-76CB-EDED91996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746125"/>
            <a:ext cx="8048625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-1" y="0"/>
            <a:ext cx="2610035" cy="6858000"/>
          </a:xfrm>
          <a:prstGeom prst="rect">
            <a:avLst/>
          </a:prstGeom>
          <a:solidFill>
            <a:srgbClr val="E0C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>
                <a:solidFill>
                  <a:srgbClr val="00102B"/>
                </a:solidFill>
              </a:rPr>
              <a:t>3</a:t>
            </a:fld>
            <a:r>
              <a:rPr lang="en-US" b="1" dirty="0">
                <a:solidFill>
                  <a:srgbClr val="00102B"/>
                </a:solidFill>
              </a:rPr>
              <a:t> 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4A154-1D2C-B71E-CAFA-9E5D5F43DC3C}"/>
              </a:ext>
            </a:extLst>
          </p:cNvPr>
          <p:cNvSpPr txBox="1"/>
          <p:nvPr/>
        </p:nvSpPr>
        <p:spPr>
          <a:xfrm>
            <a:off x="0" y="251709"/>
            <a:ext cx="465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rgbClr val="00102B">
                      <a:alpha val="60000"/>
                    </a:srgbClr>
                  </a:glow>
                </a:effectLst>
                <a:latin typeface="Franklin Gothic Medium Cond" panose="020B0606030402020204" pitchFamily="34" charset="0"/>
              </a:rPr>
              <a:t>Background</a:t>
            </a:r>
            <a:r>
              <a:rPr lang="en-US" sz="4000" b="1" dirty="0">
                <a:solidFill>
                  <a:srgbClr val="00102B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4000" dirty="0">
                <a:solidFill>
                  <a:srgbClr val="00102B"/>
                </a:solidFill>
                <a:latin typeface="Franklin Gothic Medium Cond" panose="020B0606030402020204" pitchFamily="34" charset="0"/>
              </a:rPr>
              <a:t>&amp;</a:t>
            </a:r>
            <a:r>
              <a:rPr lang="en-US" sz="4000" b="1" dirty="0">
                <a:solidFill>
                  <a:srgbClr val="00102B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4000" dirty="0">
                <a:solidFill>
                  <a:srgbClr val="00102B"/>
                </a:solidFill>
                <a:latin typeface="Franklin Gothic Medium Cond" panose="020B0606030402020204" pitchFamily="34" charset="0"/>
              </a:rPr>
              <a:t>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21075-4192-0591-7917-B89F7415E95C}"/>
              </a:ext>
            </a:extLst>
          </p:cNvPr>
          <p:cNvSpPr txBox="1"/>
          <p:nvPr/>
        </p:nvSpPr>
        <p:spPr>
          <a:xfrm>
            <a:off x="2610034" y="1086766"/>
            <a:ext cx="958196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300" b="1" dirty="0">
                <a:solidFill>
                  <a:srgbClr val="00102B"/>
                </a:solidFill>
              </a:rPr>
              <a:t>Greenhouse Gas Inventory: </a:t>
            </a:r>
            <a:r>
              <a:rPr lang="en-US" sz="2300" dirty="0">
                <a:solidFill>
                  <a:srgbClr val="00102B"/>
                </a:solidFill>
              </a:rPr>
              <a:t>Designed to provide critical insight into how TDPUD will make meaningful, cost effective, progress towards greenhouse gas reduction through energy purchases, conservation, and day-to-day operations.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300" b="1" dirty="0">
                <a:solidFill>
                  <a:srgbClr val="00102B"/>
                </a:solidFill>
              </a:rPr>
              <a:t>Residential Saturation Survey:</a:t>
            </a:r>
            <a:r>
              <a:rPr lang="en-US" sz="2300" dirty="0">
                <a:solidFill>
                  <a:srgbClr val="00102B"/>
                </a:solidFill>
              </a:rPr>
              <a:t> Collected information on home characteristics and equipment, as well as use of and interest in electric vehicles, space heating, water heating, and cooking equipment to inform customer program design.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300" b="1" dirty="0">
                <a:solidFill>
                  <a:srgbClr val="00102B"/>
                </a:solidFill>
              </a:rPr>
              <a:t>Integrated Resource Plan: </a:t>
            </a:r>
            <a:r>
              <a:rPr lang="en-US" sz="2300" dirty="0">
                <a:solidFill>
                  <a:srgbClr val="00102B"/>
                </a:solidFill>
              </a:rPr>
              <a:t>Developed a planning framework that enables direct comparison/prioritization of demand-side and supply-side resources (e.g. optimizing a path to cost effectively achieve GHG reductions)</a:t>
            </a:r>
          </a:p>
        </p:txBody>
      </p:sp>
    </p:spTree>
    <p:extLst>
      <p:ext uri="{BB962C8B-B14F-4D97-AF65-F5344CB8AC3E}">
        <p14:creationId xmlns:p14="http://schemas.microsoft.com/office/powerpoint/2010/main" val="393440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4FA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4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193184"/>
            <a:ext cx="5354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GREENHOUSE GAS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D1BD4-827E-EC3E-AA3A-905826AC2773}"/>
              </a:ext>
            </a:extLst>
          </p:cNvPr>
          <p:cNvSpPr txBox="1"/>
          <p:nvPr/>
        </p:nvSpPr>
        <p:spPr>
          <a:xfrm>
            <a:off x="123649" y="1343633"/>
            <a:ext cx="78296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/>
              <a:t>Initial GHG inventory done in 2012 (using 2008 as baseline)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/>
              <a:t>Evolving sustainability programs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b="1" dirty="0">
                <a:solidFill>
                  <a:srgbClr val="00237D"/>
                </a:solidFill>
              </a:rPr>
              <a:t>Net Carbon Reduction Strategic Initiative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D4B1F1-7C66-2BB6-696C-753B0BF4F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47258"/>
          <a:stretch/>
        </p:blipFill>
        <p:spPr bwMode="auto">
          <a:xfrm>
            <a:off x="0" y="3980319"/>
            <a:ext cx="12201039" cy="28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0AC1D-24C1-0B63-B963-A434923FC167}"/>
              </a:ext>
            </a:extLst>
          </p:cNvPr>
          <p:cNvSpPr txBox="1"/>
          <p:nvPr/>
        </p:nvSpPr>
        <p:spPr>
          <a:xfrm>
            <a:off x="1339253" y="3277101"/>
            <a:ext cx="9218427" cy="1384995"/>
          </a:xfrm>
          <a:prstGeom prst="rect">
            <a:avLst/>
          </a:prstGeom>
          <a:solidFill>
            <a:schemeClr val="bg1">
              <a:alpha val="48000"/>
            </a:schemeClr>
          </a:solidFill>
          <a:ln w="2540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237D"/>
                </a:solidFill>
              </a:rPr>
              <a:t>TDPUD wants to make </a:t>
            </a:r>
            <a:r>
              <a:rPr lang="en-US" sz="2800" i="1" u="sng" dirty="0">
                <a:solidFill>
                  <a:srgbClr val="00237D"/>
                </a:solidFill>
              </a:rPr>
              <a:t>meaningful</a:t>
            </a:r>
            <a:r>
              <a:rPr lang="en-US" sz="2800" i="1" dirty="0">
                <a:solidFill>
                  <a:srgbClr val="00237D"/>
                </a:solidFill>
              </a:rPr>
              <a:t> progress towards GHG mitigation through cost-effective energy purchase, beneficial investments into conservation, and data-driven innovation.</a:t>
            </a:r>
          </a:p>
        </p:txBody>
      </p:sp>
    </p:spTree>
    <p:extLst>
      <p:ext uri="{BB962C8B-B14F-4D97-AF65-F5344CB8AC3E}">
        <p14:creationId xmlns:p14="http://schemas.microsoft.com/office/powerpoint/2010/main" val="172042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4FA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5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193184"/>
            <a:ext cx="5354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GREENHOUSE GAS SURVEY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D4B1F1-7C66-2BB6-696C-753B0BF4F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47258"/>
          <a:stretch/>
        </p:blipFill>
        <p:spPr bwMode="auto">
          <a:xfrm>
            <a:off x="0" y="3980319"/>
            <a:ext cx="12201039" cy="28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A391D15-800A-0F5A-0FEB-8DCF96FE27E2}"/>
              </a:ext>
            </a:extLst>
          </p:cNvPr>
          <p:cNvSpPr/>
          <p:nvPr/>
        </p:nvSpPr>
        <p:spPr>
          <a:xfrm>
            <a:off x="5001223" y="1736413"/>
            <a:ext cx="3749040" cy="3749040"/>
          </a:xfrm>
          <a:prstGeom prst="ellipse">
            <a:avLst/>
          </a:prstGeom>
          <a:noFill/>
          <a:ln w="57150">
            <a:solidFill>
              <a:srgbClr val="002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E887E5-3030-EF98-58EC-4D5C64E714DA}"/>
              </a:ext>
            </a:extLst>
          </p:cNvPr>
          <p:cNvSpPr/>
          <p:nvPr/>
        </p:nvSpPr>
        <p:spPr>
          <a:xfrm>
            <a:off x="7755604" y="1736413"/>
            <a:ext cx="3749040" cy="3749040"/>
          </a:xfrm>
          <a:prstGeom prst="ellipse">
            <a:avLst/>
          </a:prstGeom>
          <a:noFill/>
          <a:ln w="57150">
            <a:solidFill>
              <a:srgbClr val="002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A4EB9-1794-656C-A14A-9BD1487C03BF}"/>
              </a:ext>
            </a:extLst>
          </p:cNvPr>
          <p:cNvSpPr txBox="1"/>
          <p:nvPr/>
        </p:nvSpPr>
        <p:spPr>
          <a:xfrm>
            <a:off x="5174452" y="2626245"/>
            <a:ext cx="2635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37D"/>
                </a:solidFill>
              </a:rPr>
              <a:t>CARB Mandatory GHG Reporting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202E9-4A61-F0C5-F864-63613AECB6D6}"/>
              </a:ext>
            </a:extLst>
          </p:cNvPr>
          <p:cNvSpPr txBox="1"/>
          <p:nvPr/>
        </p:nvSpPr>
        <p:spPr>
          <a:xfrm>
            <a:off x="5247579" y="3723830"/>
            <a:ext cx="2707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37D"/>
                </a:solidFill>
              </a:rPr>
              <a:t>Renewable Portfolio Standard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E780C8-4AF0-C1C4-0642-989C4FC22912}"/>
              </a:ext>
            </a:extLst>
          </p:cNvPr>
          <p:cNvSpPr txBox="1"/>
          <p:nvPr/>
        </p:nvSpPr>
        <p:spPr>
          <a:xfrm>
            <a:off x="8512820" y="3084923"/>
            <a:ext cx="318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37D"/>
                </a:solidFill>
              </a:rPr>
              <a:t>Industry Standard GHG Inventory Reporting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EA5E6D-A348-7871-2C27-AEC35333E6FC}"/>
              </a:ext>
            </a:extLst>
          </p:cNvPr>
          <p:cNvSpPr txBox="1"/>
          <p:nvPr/>
        </p:nvSpPr>
        <p:spPr>
          <a:xfrm>
            <a:off x="285029" y="2274838"/>
            <a:ext cx="4581439" cy="2308324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Fundamental difference between the objectives underlying the engineering assumptions and reporting standards established by statewide programs and those applied in this GHG inventory</a:t>
            </a:r>
          </a:p>
        </p:txBody>
      </p:sp>
    </p:spTree>
    <p:extLst>
      <p:ext uri="{BB962C8B-B14F-4D97-AF65-F5344CB8AC3E}">
        <p14:creationId xmlns:p14="http://schemas.microsoft.com/office/powerpoint/2010/main" val="132574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4FA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6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193184"/>
            <a:ext cx="5354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GREENHOUSE GAS SURVEY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D4B1F1-7C66-2BB6-696C-753B0BF4F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47258"/>
          <a:stretch/>
        </p:blipFill>
        <p:spPr bwMode="auto">
          <a:xfrm>
            <a:off x="0" y="3980319"/>
            <a:ext cx="12201039" cy="28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B2F15E-736F-045D-E2E2-8F3BBA6B1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03011"/>
              </p:ext>
            </p:extLst>
          </p:nvPr>
        </p:nvGraphicFramePr>
        <p:xfrm>
          <a:off x="123649" y="2151904"/>
          <a:ext cx="11171269" cy="4418649"/>
        </p:xfrm>
        <a:graphic>
          <a:graphicData uri="http://schemas.openxmlformats.org/drawingml/2006/table">
            <a:tbl>
              <a:tblPr/>
              <a:tblGrid>
                <a:gridCol w="486018">
                  <a:extLst>
                    <a:ext uri="{9D8B030D-6E8A-4147-A177-3AD203B41FA5}">
                      <a16:colId xmlns:a16="http://schemas.microsoft.com/office/drawing/2014/main" val="1703422621"/>
                    </a:ext>
                  </a:extLst>
                </a:gridCol>
                <a:gridCol w="4149986">
                  <a:extLst>
                    <a:ext uri="{9D8B030D-6E8A-4147-A177-3AD203B41FA5}">
                      <a16:colId xmlns:a16="http://schemas.microsoft.com/office/drawing/2014/main" val="2650303368"/>
                    </a:ext>
                  </a:extLst>
                </a:gridCol>
                <a:gridCol w="1307053">
                  <a:extLst>
                    <a:ext uri="{9D8B030D-6E8A-4147-A177-3AD203B41FA5}">
                      <a16:colId xmlns:a16="http://schemas.microsoft.com/office/drawing/2014/main" val="2581682101"/>
                    </a:ext>
                  </a:extLst>
                </a:gridCol>
                <a:gridCol w="1307053">
                  <a:extLst>
                    <a:ext uri="{9D8B030D-6E8A-4147-A177-3AD203B41FA5}">
                      <a16:colId xmlns:a16="http://schemas.microsoft.com/office/drawing/2014/main" val="3005206296"/>
                    </a:ext>
                  </a:extLst>
                </a:gridCol>
                <a:gridCol w="1307053">
                  <a:extLst>
                    <a:ext uri="{9D8B030D-6E8A-4147-A177-3AD203B41FA5}">
                      <a16:colId xmlns:a16="http://schemas.microsoft.com/office/drawing/2014/main" val="1237194640"/>
                    </a:ext>
                  </a:extLst>
                </a:gridCol>
                <a:gridCol w="1307053">
                  <a:extLst>
                    <a:ext uri="{9D8B030D-6E8A-4147-A177-3AD203B41FA5}">
                      <a16:colId xmlns:a16="http://schemas.microsoft.com/office/drawing/2014/main" val="32097462"/>
                    </a:ext>
                  </a:extLst>
                </a:gridCol>
                <a:gridCol w="1307053">
                  <a:extLst>
                    <a:ext uri="{9D8B030D-6E8A-4147-A177-3AD203B41FA5}">
                      <a16:colId xmlns:a16="http://schemas.microsoft.com/office/drawing/2014/main" val="1030002361"/>
                    </a:ext>
                  </a:extLst>
                </a:gridCol>
              </a:tblGrid>
              <a:tr h="2324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Generation Technology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[gCO2e/kWh]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40038"/>
                  </a:ext>
                </a:extLst>
              </a:tr>
              <a:tr h="232404">
                <a:tc rowSpan="2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Upstream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On-Going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8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Downstream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147989"/>
                  </a:ext>
                </a:extLst>
              </a:tr>
              <a:tr h="218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Combustion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non-combustion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70343"/>
                  </a:ext>
                </a:extLst>
              </a:tr>
              <a:tr h="3134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Renewable</a:t>
                      </a:r>
                    </a:p>
                  </a:txBody>
                  <a:tcPr marL="4763" marR="4763" marT="476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Photovoltaic (All Technologies)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089500"/>
                  </a:ext>
                </a:extLst>
              </a:tr>
              <a:tr h="313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Concentrating Solar Power (Trough and Tower)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87642"/>
                  </a:ext>
                </a:extLst>
              </a:tr>
              <a:tr h="313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Geothermal (All Technologies)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13049"/>
                  </a:ext>
                </a:extLst>
              </a:tr>
              <a:tr h="313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Hydropower (All Technologies)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63282"/>
                  </a:ext>
                </a:extLst>
              </a:tr>
              <a:tr h="313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Wind (All Technologies)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38331"/>
                  </a:ext>
                </a:extLst>
              </a:tr>
              <a:tr h="3299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Non-renewable</a:t>
                      </a:r>
                    </a:p>
                  </a:txBody>
                  <a:tcPr marL="4763" marR="4763" marT="476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Nuclear - Light Water Reactor (LWR)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76063"/>
                  </a:ext>
                </a:extLst>
              </a:tr>
              <a:tr h="329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Natural Gas - Conventional Gas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36295"/>
                  </a:ext>
                </a:extLst>
              </a:tr>
              <a:tr h="329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Coal (All Technologies)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1,001.0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502909"/>
                  </a:ext>
                </a:extLst>
              </a:tr>
              <a:tr h="3134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Storage</a:t>
                      </a:r>
                    </a:p>
                  </a:txBody>
                  <a:tcPr marL="4763" marR="4763" marT="476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Pumped-Storage Hydropower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50548"/>
                  </a:ext>
                </a:extLst>
              </a:tr>
              <a:tr h="313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Li-Ion Battery Storage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44543"/>
                  </a:ext>
                </a:extLst>
              </a:tr>
              <a:tr h="313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Hydrogen Storage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510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D0F296-3CB9-1E59-331F-3FFECB31FDC8}"/>
              </a:ext>
            </a:extLst>
          </p:cNvPr>
          <p:cNvSpPr txBox="1"/>
          <p:nvPr/>
        </p:nvSpPr>
        <p:spPr>
          <a:xfrm>
            <a:off x="2030936" y="1523533"/>
            <a:ext cx="804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Summary of Emissions Intensity Factors by Generation Source</a:t>
            </a:r>
          </a:p>
        </p:txBody>
      </p:sp>
    </p:spTree>
    <p:extLst>
      <p:ext uri="{BB962C8B-B14F-4D97-AF65-F5344CB8AC3E}">
        <p14:creationId xmlns:p14="http://schemas.microsoft.com/office/powerpoint/2010/main" val="25083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4FA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7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193184"/>
            <a:ext cx="5354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GREENHOUSE GAS SURVEY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D4B1F1-7C66-2BB6-696C-753B0BF4F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47258"/>
          <a:stretch/>
        </p:blipFill>
        <p:spPr bwMode="auto">
          <a:xfrm>
            <a:off x="0" y="3980319"/>
            <a:ext cx="12201039" cy="28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5623F1-00E9-3AAD-6212-60FA0A28A940}"/>
              </a:ext>
            </a:extLst>
          </p:cNvPr>
          <p:cNvSpPr txBox="1"/>
          <p:nvPr/>
        </p:nvSpPr>
        <p:spPr>
          <a:xfrm>
            <a:off x="167281" y="1152453"/>
            <a:ext cx="4997303" cy="2677656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Organizational Boundary: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i="1" dirty="0">
                <a:solidFill>
                  <a:srgbClr val="00237D"/>
                </a:solidFill>
              </a:rPr>
              <a:t>equity share</a:t>
            </a:r>
            <a:r>
              <a:rPr lang="en-US" sz="2400" dirty="0"/>
              <a:t> perspective provides an accounting of activities wholly and partially owned by the district – with emissions being accounted according to the organization’s ownership share.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280BD-00D5-3DEE-2CC3-C6B5F6168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42" y="1256658"/>
            <a:ext cx="6789777" cy="26194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1F4164-945A-3C04-4DCE-CC05BE1ECD69}"/>
              </a:ext>
            </a:extLst>
          </p:cNvPr>
          <p:cNvSpPr txBox="1"/>
          <p:nvPr/>
        </p:nvSpPr>
        <p:spPr>
          <a:xfrm>
            <a:off x="66542" y="4276754"/>
            <a:ext cx="5878033" cy="2262158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37D"/>
                </a:solidFill>
              </a:rPr>
              <a:t>Operations and Maintenance (O&amp;M) for the District’s </a:t>
            </a:r>
            <a:r>
              <a:rPr lang="en-US" b="1" dirty="0">
                <a:solidFill>
                  <a:srgbClr val="00237D"/>
                </a:solidFill>
              </a:rPr>
              <a:t>electric Transmission &amp; Distribution (T&amp;D) System</a:t>
            </a:r>
            <a:r>
              <a:rPr lang="en-US" dirty="0">
                <a:solidFill>
                  <a:srgbClr val="00237D"/>
                </a:solidFill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37D"/>
                </a:solidFill>
              </a:rPr>
              <a:t>O&amp;M for the District’s </a:t>
            </a:r>
            <a:r>
              <a:rPr lang="en-US" b="1" dirty="0">
                <a:solidFill>
                  <a:srgbClr val="00237D"/>
                </a:solidFill>
              </a:rPr>
              <a:t>water pumping, treatment, and distribution infrastructure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37D"/>
                </a:solidFill>
              </a:rPr>
              <a:t>Headquarter building</a:t>
            </a:r>
            <a:r>
              <a:rPr lang="en-US" dirty="0">
                <a:solidFill>
                  <a:srgbClr val="00237D"/>
                </a:solidFill>
              </a:rPr>
              <a:t> O&amp;M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37D"/>
                </a:solidFill>
              </a:rPr>
              <a:t>Energy resources</a:t>
            </a:r>
            <a:r>
              <a:rPr lang="en-US" dirty="0">
                <a:solidFill>
                  <a:srgbClr val="00237D"/>
                </a:solidFill>
              </a:rPr>
              <a:t> consumed by District stationary facilities (and mobile equipment)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21303-D202-153A-03FC-E816B0F3A7E2}"/>
              </a:ext>
            </a:extLst>
          </p:cNvPr>
          <p:cNvSpPr txBox="1"/>
          <p:nvPr/>
        </p:nvSpPr>
        <p:spPr>
          <a:xfrm>
            <a:off x="6096000" y="4371191"/>
            <a:ext cx="5991402" cy="1985159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37D"/>
                </a:solidFill>
              </a:rPr>
              <a:t>Energy resource consumption, O&amp;M, and embedded product emissions from several electric generation facilities which include: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37D"/>
                </a:solidFill>
              </a:rPr>
              <a:t>Horse Butte Wind Farm (26% Share),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37D"/>
                </a:solidFill>
              </a:rPr>
              <a:t>Veyo Heat Recovery Project (23% Share), and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37D"/>
                </a:solidFill>
              </a:rPr>
              <a:t>Nebo Power Station (3% Share)</a:t>
            </a:r>
          </a:p>
        </p:txBody>
      </p:sp>
    </p:spTree>
    <p:extLst>
      <p:ext uri="{BB962C8B-B14F-4D97-AF65-F5344CB8AC3E}">
        <p14:creationId xmlns:p14="http://schemas.microsoft.com/office/powerpoint/2010/main" val="213977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4FA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8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193184"/>
            <a:ext cx="5354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GREENHOUSE GAS SURVEY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D4B1F1-7C66-2BB6-696C-753B0BF4F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47258"/>
          <a:stretch/>
        </p:blipFill>
        <p:spPr bwMode="auto">
          <a:xfrm>
            <a:off x="0" y="3980319"/>
            <a:ext cx="12201039" cy="28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FDAC42-34D4-748E-A9CF-09919427D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723" y="1606405"/>
            <a:ext cx="7652344" cy="4908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6680C-BC97-2572-1DEE-6495493773FA}"/>
              </a:ext>
            </a:extLst>
          </p:cNvPr>
          <p:cNvSpPr txBox="1"/>
          <p:nvPr/>
        </p:nvSpPr>
        <p:spPr>
          <a:xfrm>
            <a:off x="15947" y="1859339"/>
            <a:ext cx="4417829" cy="3139321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3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GRPv3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establishes a comprehensive accounting framework for categorizing direct and indirect anthropogenic emissions</a:t>
            </a:r>
          </a:p>
          <a:p>
            <a:endParaRPr lang="en-US" i="1" dirty="0">
              <a:solidFill>
                <a:srgbClr val="0023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23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i="1" dirty="0">
                <a:solidFill>
                  <a:srgbClr val="0023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emissions can only be meaningfully aggregated across separate organizations </a:t>
            </a:r>
            <a:r>
              <a:rPr lang="en-US" sz="2000" b="1" i="1" u="sng" dirty="0">
                <a:solidFill>
                  <a:srgbClr val="0023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a particular scope</a:t>
            </a:r>
            <a:endParaRPr lang="en-US" b="1" i="1" u="sng" dirty="0">
              <a:solidFill>
                <a:srgbClr val="0023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3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CAEFA-68C6-F890-875E-9A6679D4E1DA}"/>
              </a:ext>
            </a:extLst>
          </p:cNvPr>
          <p:cNvSpPr/>
          <p:nvPr/>
        </p:nvSpPr>
        <p:spPr>
          <a:xfrm>
            <a:off x="0" y="0"/>
            <a:ext cx="12192000" cy="1094253"/>
          </a:xfrm>
          <a:prstGeom prst="rect">
            <a:avLst/>
          </a:prstGeom>
          <a:solidFill>
            <a:srgbClr val="4FA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C5785E-7B9B-28C1-5EA8-0E4A67AA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AD6B-AFBD-4ADE-B399-67AA45517E11}" type="slidenum">
              <a:rPr lang="en-US" b="1" smtClean="0"/>
              <a:t>9</a:t>
            </a:fld>
            <a:r>
              <a:rPr lang="en-US" b="1" dirty="0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7811-6A1D-8047-B65E-AA78BFE2CA48}"/>
              </a:ext>
            </a:extLst>
          </p:cNvPr>
          <p:cNvSpPr txBox="1"/>
          <p:nvPr/>
        </p:nvSpPr>
        <p:spPr>
          <a:xfrm>
            <a:off x="123649" y="193184"/>
            <a:ext cx="5354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GREENHOUSE GAS SURVEY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D4B1F1-7C66-2BB6-696C-753B0BF4F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47258"/>
          <a:stretch/>
        </p:blipFill>
        <p:spPr bwMode="auto">
          <a:xfrm>
            <a:off x="0" y="3980319"/>
            <a:ext cx="12201039" cy="28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34A772B-A7EF-A6C2-AE11-685C7C8A6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97469"/>
              </p:ext>
            </p:extLst>
          </p:nvPr>
        </p:nvGraphicFramePr>
        <p:xfrm>
          <a:off x="123649" y="1909634"/>
          <a:ext cx="7592291" cy="3755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137">
                  <a:extLst>
                    <a:ext uri="{9D8B030D-6E8A-4147-A177-3AD203B41FA5}">
                      <a16:colId xmlns:a16="http://schemas.microsoft.com/office/drawing/2014/main" val="2240642300"/>
                    </a:ext>
                  </a:extLst>
                </a:gridCol>
                <a:gridCol w="2703718">
                  <a:extLst>
                    <a:ext uri="{9D8B030D-6E8A-4147-A177-3AD203B41FA5}">
                      <a16:colId xmlns:a16="http://schemas.microsoft.com/office/drawing/2014/main" val="3255382475"/>
                    </a:ext>
                  </a:extLst>
                </a:gridCol>
                <a:gridCol w="2254640">
                  <a:extLst>
                    <a:ext uri="{9D8B030D-6E8A-4147-A177-3AD203B41FA5}">
                      <a16:colId xmlns:a16="http://schemas.microsoft.com/office/drawing/2014/main" val="2483982659"/>
                    </a:ext>
                  </a:extLst>
                </a:gridCol>
                <a:gridCol w="1910796">
                  <a:extLst>
                    <a:ext uri="{9D8B030D-6E8A-4147-A177-3AD203B41FA5}">
                      <a16:colId xmlns:a16="http://schemas.microsoft.com/office/drawing/2014/main" val="936624671"/>
                    </a:ext>
                  </a:extLst>
                </a:gridCol>
              </a:tblGrid>
              <a:tr h="846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Scope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Component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Component Emissions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</a:rPr>
                        <a:t>[Tons CO</a:t>
                      </a:r>
                      <a:r>
                        <a:rPr lang="en-US" sz="1400" i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</a:rPr>
                        <a:t>e]</a:t>
                      </a:r>
                      <a:endParaRPr lang="en-US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Scope Emissions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</a:rPr>
                        <a:t>[Tons CO</a:t>
                      </a:r>
                      <a:r>
                        <a:rPr lang="en-US" sz="1400" i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</a:rPr>
                        <a:t>e]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45299"/>
                  </a:ext>
                </a:extLst>
              </a:tr>
              <a:tr h="26284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Transport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9,394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75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59724"/>
                  </a:ext>
                </a:extLst>
              </a:tr>
              <a:tr h="262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Building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22608"/>
                  </a:ext>
                </a:extLst>
              </a:tr>
              <a:tr h="262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Generation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8,763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1891"/>
                  </a:ext>
                </a:extLst>
              </a:tr>
              <a:tr h="152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6647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Electricity Consumed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239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75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235863"/>
                  </a:ext>
                </a:extLst>
              </a:tr>
              <a:tr h="262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Transmission Losses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92724"/>
                  </a:ext>
                </a:extLst>
              </a:tr>
              <a:tr h="152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159107"/>
                  </a:ext>
                </a:extLst>
              </a:tr>
              <a:tr h="11069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Employee Commutes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33,516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75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8067"/>
                  </a:ext>
                </a:extLst>
              </a:tr>
              <a:tr h="262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Electricity Sold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32,701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99826"/>
                  </a:ext>
                </a:extLst>
              </a:tr>
              <a:tr h="36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Wastewater (water sold)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478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183629"/>
                  </a:ext>
                </a:extLst>
              </a:tr>
              <a:tr h="30665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*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Including District Equity Component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647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723751-491C-DA15-6BFD-1B681047D3E1}"/>
              </a:ext>
            </a:extLst>
          </p:cNvPr>
          <p:cNvSpPr txBox="1"/>
          <p:nvPr/>
        </p:nvSpPr>
        <p:spPr>
          <a:xfrm>
            <a:off x="332508" y="1337702"/>
            <a:ext cx="264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Inventory Results: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5F5B32-EDD3-480F-C4E0-44188608D5DB}"/>
              </a:ext>
            </a:extLst>
          </p:cNvPr>
          <p:cNvSpPr/>
          <p:nvPr/>
        </p:nvSpPr>
        <p:spPr>
          <a:xfrm>
            <a:off x="7975956" y="1750705"/>
            <a:ext cx="4092395" cy="4093044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Establishes a “Baseline”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Biggest local (direct) bucket is transportation related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Incremental improvements to portfolio will have significant impacts to overall emissions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Conservation = GHG reductions!</a:t>
            </a:r>
          </a:p>
        </p:txBody>
      </p:sp>
    </p:spTree>
    <p:extLst>
      <p:ext uri="{BB962C8B-B14F-4D97-AF65-F5344CB8AC3E}">
        <p14:creationId xmlns:p14="http://schemas.microsoft.com/office/powerpoint/2010/main" val="109742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2568</Words>
  <Application>Microsoft Office PowerPoint</Application>
  <PresentationFormat>Widescreen</PresentationFormat>
  <Paragraphs>331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Franklin Gothic Book</vt:lpstr>
      <vt:lpstr>Franklin Gothic Medium Cond</vt:lpstr>
      <vt:lpstr>Times New Roman</vt:lpstr>
      <vt:lpstr>Wingdings</vt:lpstr>
      <vt:lpstr>Office Theme</vt:lpstr>
      <vt:lpstr>What’s in a GHG?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Truckee Donner Public Utility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[Section Title]</dc:title>
  <dc:creator>Steven Keates</dc:creator>
  <cp:lastModifiedBy>Steven Keates</cp:lastModifiedBy>
  <cp:revision>21</cp:revision>
  <dcterms:created xsi:type="dcterms:W3CDTF">2021-08-04T15:18:45Z</dcterms:created>
  <dcterms:modified xsi:type="dcterms:W3CDTF">2024-04-11T23:10:43Z</dcterms:modified>
</cp:coreProperties>
</file>