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8" r:id="rId1"/>
  </p:sldMasterIdLst>
  <p:notesMasterIdLst>
    <p:notesMasterId r:id="rId33"/>
  </p:notesMasterIdLst>
  <p:handoutMasterIdLst>
    <p:handoutMasterId r:id="rId34"/>
  </p:handoutMasterIdLst>
  <p:sldIdLst>
    <p:sldId id="543" r:id="rId2"/>
    <p:sldId id="566" r:id="rId3"/>
    <p:sldId id="545" r:id="rId4"/>
    <p:sldId id="593" r:id="rId5"/>
    <p:sldId id="576" r:id="rId6"/>
    <p:sldId id="587" r:id="rId7"/>
    <p:sldId id="578" r:id="rId8"/>
    <p:sldId id="588" r:id="rId9"/>
    <p:sldId id="547" r:id="rId10"/>
    <p:sldId id="591" r:id="rId11"/>
    <p:sldId id="592" r:id="rId12"/>
    <p:sldId id="570" r:id="rId13"/>
    <p:sldId id="590" r:id="rId14"/>
    <p:sldId id="548" r:id="rId15"/>
    <p:sldId id="549" r:id="rId16"/>
    <p:sldId id="551" r:id="rId17"/>
    <p:sldId id="550" r:id="rId18"/>
    <p:sldId id="572" r:id="rId19"/>
    <p:sldId id="574" r:id="rId20"/>
    <p:sldId id="571" r:id="rId21"/>
    <p:sldId id="595" r:id="rId22"/>
    <p:sldId id="596" r:id="rId23"/>
    <p:sldId id="565" r:id="rId24"/>
    <p:sldId id="567" r:id="rId25"/>
    <p:sldId id="554" r:id="rId26"/>
    <p:sldId id="581" r:id="rId27"/>
    <p:sldId id="573" r:id="rId28"/>
    <p:sldId id="575" r:id="rId29"/>
    <p:sldId id="583" r:id="rId30"/>
    <p:sldId id="579" r:id="rId31"/>
    <p:sldId id="594" r:id="rId32"/>
  </p:sldIdLst>
  <p:sldSz cx="10287000" cy="6858000" type="35mm"/>
  <p:notesSz cx="7086600" cy="9428163"/>
  <p:defaultTextStyle>
    <a:defPPr>
      <a:defRPr lang="en-US"/>
    </a:defPPr>
    <a:lvl1pPr algn="l" rtl="0" fontAlgn="base">
      <a:spcBef>
        <a:spcPct val="0"/>
      </a:spcBef>
      <a:spcAft>
        <a:spcPct val="0"/>
      </a:spcAft>
      <a:defRPr sz="2200" kern="1200">
        <a:solidFill>
          <a:schemeClr val="bg2"/>
        </a:solidFill>
        <a:latin typeface="Arial" charset="0"/>
        <a:ea typeface="ＭＳ Ｐゴシック" charset="0"/>
        <a:cs typeface="ＭＳ Ｐゴシック" charset="0"/>
      </a:defRPr>
    </a:lvl1pPr>
    <a:lvl2pPr marL="457200" algn="l" rtl="0" fontAlgn="base">
      <a:spcBef>
        <a:spcPct val="0"/>
      </a:spcBef>
      <a:spcAft>
        <a:spcPct val="0"/>
      </a:spcAft>
      <a:defRPr sz="2200" kern="1200">
        <a:solidFill>
          <a:schemeClr val="bg2"/>
        </a:solidFill>
        <a:latin typeface="Arial" charset="0"/>
        <a:ea typeface="ＭＳ Ｐゴシック" charset="0"/>
        <a:cs typeface="ＭＳ Ｐゴシック" charset="0"/>
      </a:defRPr>
    </a:lvl2pPr>
    <a:lvl3pPr marL="914400" algn="l" rtl="0" fontAlgn="base">
      <a:spcBef>
        <a:spcPct val="0"/>
      </a:spcBef>
      <a:spcAft>
        <a:spcPct val="0"/>
      </a:spcAft>
      <a:defRPr sz="2200" kern="1200">
        <a:solidFill>
          <a:schemeClr val="bg2"/>
        </a:solidFill>
        <a:latin typeface="Arial" charset="0"/>
        <a:ea typeface="ＭＳ Ｐゴシック" charset="0"/>
        <a:cs typeface="ＭＳ Ｐゴシック" charset="0"/>
      </a:defRPr>
    </a:lvl3pPr>
    <a:lvl4pPr marL="1371600" algn="l" rtl="0" fontAlgn="base">
      <a:spcBef>
        <a:spcPct val="0"/>
      </a:spcBef>
      <a:spcAft>
        <a:spcPct val="0"/>
      </a:spcAft>
      <a:defRPr sz="2200" kern="1200">
        <a:solidFill>
          <a:schemeClr val="bg2"/>
        </a:solidFill>
        <a:latin typeface="Arial" charset="0"/>
        <a:ea typeface="ＭＳ Ｐゴシック" charset="0"/>
        <a:cs typeface="ＭＳ Ｐゴシック" charset="0"/>
      </a:defRPr>
    </a:lvl4pPr>
    <a:lvl5pPr marL="1828800" algn="l" rtl="0" fontAlgn="base">
      <a:spcBef>
        <a:spcPct val="0"/>
      </a:spcBef>
      <a:spcAft>
        <a:spcPct val="0"/>
      </a:spcAft>
      <a:defRPr sz="2200" kern="1200">
        <a:solidFill>
          <a:schemeClr val="bg2"/>
        </a:solidFill>
        <a:latin typeface="Arial" charset="0"/>
        <a:ea typeface="ＭＳ Ｐゴシック" charset="0"/>
        <a:cs typeface="ＭＳ Ｐゴシック" charset="0"/>
      </a:defRPr>
    </a:lvl5pPr>
    <a:lvl6pPr marL="2286000" algn="l" defTabSz="457200" rtl="0" eaLnBrk="1" latinLnBrk="0" hangingPunct="1">
      <a:defRPr sz="2200" kern="1200">
        <a:solidFill>
          <a:schemeClr val="bg2"/>
        </a:solidFill>
        <a:latin typeface="Arial" charset="0"/>
        <a:ea typeface="ＭＳ Ｐゴシック" charset="0"/>
        <a:cs typeface="ＭＳ Ｐゴシック" charset="0"/>
      </a:defRPr>
    </a:lvl6pPr>
    <a:lvl7pPr marL="2743200" algn="l" defTabSz="457200" rtl="0" eaLnBrk="1" latinLnBrk="0" hangingPunct="1">
      <a:defRPr sz="2200" kern="1200">
        <a:solidFill>
          <a:schemeClr val="bg2"/>
        </a:solidFill>
        <a:latin typeface="Arial" charset="0"/>
        <a:ea typeface="ＭＳ Ｐゴシック" charset="0"/>
        <a:cs typeface="ＭＳ Ｐゴシック" charset="0"/>
      </a:defRPr>
    </a:lvl7pPr>
    <a:lvl8pPr marL="3200400" algn="l" defTabSz="457200" rtl="0" eaLnBrk="1" latinLnBrk="0" hangingPunct="1">
      <a:defRPr sz="2200" kern="1200">
        <a:solidFill>
          <a:schemeClr val="bg2"/>
        </a:solidFill>
        <a:latin typeface="Arial" charset="0"/>
        <a:ea typeface="ＭＳ Ｐゴシック" charset="0"/>
        <a:cs typeface="ＭＳ Ｐゴシック" charset="0"/>
      </a:defRPr>
    </a:lvl8pPr>
    <a:lvl9pPr marL="3657600" algn="l" defTabSz="457200" rtl="0" eaLnBrk="1" latinLnBrk="0" hangingPunct="1">
      <a:defRPr sz="2200" kern="1200">
        <a:solidFill>
          <a:schemeClr val="bg2"/>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970">
          <p15:clr>
            <a:srgbClr val="A4A3A4"/>
          </p15:clr>
        </p15:guide>
        <p15:guide id="2" pos="223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39DB1F-4322-AAE7-03D1-2B7220C31DDF}" name="Barry Flynn" initials="BF" userId="6312f668cca68b0e" providerId="Windows Live"/>
  <p188:author id="{883FB023-87F6-7C7C-343F-EB4A078A9BB5}" name="Doug Boccignone" initials="DB" userId="S::dougbocc@flynnrci.com::e3d38251-7bcf-4957-b6a6-9002bee1adad" providerId="AD"/>
  <p188:author id="{4893E626-1D1A-F209-F8E5-C71C0743201E}" name="Pushkar Wagle" initials="" userId="S::pushkarwagle@flynnrci.com::360eb1a7-6dd3-4b7c-8051-edaaad820f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lexey Orkin"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73263"/>
    <a:srgbClr val="45AC40"/>
    <a:srgbClr val="5E0BE3"/>
    <a:srgbClr val="0432FF"/>
    <a:srgbClr val="800000"/>
    <a:srgbClr val="FF7C80"/>
    <a:srgbClr val="CF7F00"/>
    <a:srgbClr val="1F4281"/>
    <a:srgbClr val="0F520A"/>
    <a:srgbClr val="7F68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60" autoAdjust="0"/>
    <p:restoredTop sz="95646" autoAdjust="0"/>
  </p:normalViewPr>
  <p:slideViewPr>
    <p:cSldViewPr snapToGrid="0">
      <p:cViewPr varScale="1">
        <p:scale>
          <a:sx n="77" d="100"/>
          <a:sy n="77" d="100"/>
        </p:scale>
        <p:origin x="492" y="48"/>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3" d="100"/>
          <a:sy n="73" d="100"/>
        </p:scale>
        <p:origin x="-2124" y="-108"/>
      </p:cViewPr>
      <p:guideLst>
        <p:guide orient="horz" pos="2970"/>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0608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4563" y="4475163"/>
            <a:ext cx="5197475" cy="4584700"/>
          </a:xfrm>
          <a:prstGeom prst="rect">
            <a:avLst/>
          </a:prstGeom>
          <a:noFill/>
          <a:ln w="12700">
            <a:noFill/>
            <a:miter lim="800000"/>
            <a:headEnd/>
            <a:tailEnd/>
          </a:ln>
          <a:effectLst/>
        </p:spPr>
        <p:txBody>
          <a:bodyPr vert="horz" wrap="square" lIns="60470" tIns="31051" rIns="60470" bIns="3105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5" name="Rectangle 3"/>
          <p:cNvSpPr>
            <a:spLocks noGrp="1" noRot="1" noChangeAspect="1" noChangeArrowheads="1" noTextEdit="1"/>
          </p:cNvSpPr>
          <p:nvPr>
            <p:ph type="sldImg" idx="2"/>
          </p:nvPr>
        </p:nvSpPr>
        <p:spPr bwMode="auto">
          <a:xfrm>
            <a:off x="901700" y="714375"/>
            <a:ext cx="5281613" cy="3521075"/>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Tree>
    <p:extLst>
      <p:ext uri="{BB962C8B-B14F-4D97-AF65-F5344CB8AC3E}">
        <p14:creationId xmlns:p14="http://schemas.microsoft.com/office/powerpoint/2010/main" val="1441426382"/>
      </p:ext>
    </p:extLst>
  </p:cSld>
  <p:clrMap bg1="lt1" tx1="dk1" bg2="lt2" tx2="dk2" accent1="accent1" accent2="accent2" accent3="accent3" accent4="accent4" accent5="accent5" accent6="accent6" hlink="hlink" folHlink="folHlink"/>
  <p:hf hdr="0" ftr="0" dt="0"/>
  <p:notesStyle>
    <a:lvl1pPr algn="l" defTabSz="590550"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295275" algn="l" defTabSz="590550"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590550" algn="l" defTabSz="590550"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884238" algn="l" defTabSz="590550"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176338" algn="l" defTabSz="590550"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xfrm>
            <a:off x="893763" y="708025"/>
            <a:ext cx="5299075" cy="3533775"/>
          </a:xfrm>
          <a:ln/>
        </p:spPr>
      </p:sp>
      <p:sp>
        <p:nvSpPr>
          <p:cNvPr id="5122" name="Rectangle 3"/>
          <p:cNvSpPr>
            <a:spLocks noGrp="1" noChangeArrowheads="1"/>
          </p:cNvSpPr>
          <p:nvPr>
            <p:ph type="body" idx="1"/>
          </p:nvPr>
        </p:nvSpPr>
        <p:spPr>
          <a:xfrm>
            <a:off x="708025" y="4478338"/>
            <a:ext cx="5670550" cy="4243387"/>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defTabSz="914400"/>
            <a:endParaRPr lang="en-US" dirty="0">
              <a:ea typeface="ＭＳ Ｐゴシック" charset="0"/>
              <a:cs typeface="ＭＳ Ｐゴシック" charset="0"/>
            </a:endParaRPr>
          </a:p>
        </p:txBody>
      </p:sp>
    </p:spTree>
    <p:extLst>
      <p:ext uri="{BB962C8B-B14F-4D97-AF65-F5344CB8AC3E}">
        <p14:creationId xmlns:p14="http://schemas.microsoft.com/office/powerpoint/2010/main" val="1777894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By applying the six (6) steps described in the IRP Methodology, we developed the recommended resource portfolio</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6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 order to develop the resource portfolios, we applied the following screens.</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Is it reliable in terms of maintaining planning reserve margin, given preconditions for market participation and transmission provider requirements?</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Does it minimize the overall cost of procurement, and manage market volatility, enabling the District to offer competitive rates?</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Does it comply with the State’s environmental goals and policies?</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Does it comply with the District's goals?</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Does it include resource diversity?</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Does the portfolio adequately balance resources against loads on an hourly basis.</a:t>
            </a:r>
          </a:p>
          <a:p>
            <a:pPr marL="342900" marR="0" lvl="0" indent="-342900">
              <a:lnSpc>
                <a:spcPct val="115000"/>
              </a:lnSpc>
              <a:spcBef>
                <a:spcPts val="0"/>
              </a:spcBef>
              <a:spcAft>
                <a:spcPts val="10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does it perform under a range of sensitivities?</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We also considered the tradeoff between the remote utility-scale generation and within-district resource development, such as Community Solar and TDPUD 4-hour storage. </a:t>
            </a:r>
            <a:endParaRPr lang="en-US" dirty="0"/>
          </a:p>
        </p:txBody>
      </p:sp>
    </p:spTree>
    <p:extLst>
      <p:ext uri="{BB962C8B-B14F-4D97-AF65-F5344CB8AC3E}">
        <p14:creationId xmlns:p14="http://schemas.microsoft.com/office/powerpoint/2010/main" val="1088258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Recommended portfolio shows increased reliance on renewable resources, such as geothermal and solar resources, while reducing the District’s reliance on natural-gas-fired resources.  The significant increase in contracted resources helps the District transition from being a net buyer in the spot market in the early years (2025) to a net seller in the later years. </a:t>
            </a:r>
            <a:endParaRPr lang="en-US" dirty="0"/>
          </a:p>
        </p:txBody>
      </p:sp>
    </p:spTree>
    <p:extLst>
      <p:ext uri="{BB962C8B-B14F-4D97-AF65-F5344CB8AC3E}">
        <p14:creationId xmlns:p14="http://schemas.microsoft.com/office/powerpoint/2010/main" val="425912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Figure shows that the Recommended portfolio is compliant for the four distinct years in meeting the State RPS and GHG-free requirements.  It also confirms that this compliance holds for the entire planning period.  That is, the Recommended portfolio meets the State policy goals by relying primarily on renewable resources that meet the RPS requirements (Top Figure) and other GHG-free resources that count towards meeting the GHG-free goals (Bottom Figure).</a:t>
            </a:r>
          </a:p>
        </p:txBody>
      </p:sp>
    </p:spTree>
    <p:extLst>
      <p:ext uri="{BB962C8B-B14F-4D97-AF65-F5344CB8AC3E}">
        <p14:creationId xmlns:p14="http://schemas.microsoft.com/office/powerpoint/2010/main" val="2759809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Figure indicates that during the winter months, wind, battery storage, natural gas-fired generation, and spot market purchases play a key role in serving the evening ramps. In contrast, in August, very little natural gas-fired generation is needed to serve the District loads, and the District will be mostly making spot market and REC sales.   </a:t>
            </a:r>
            <a:r>
              <a:rPr lang="en-US" sz="1800" dirty="0">
                <a:effectLst/>
                <a:latin typeface="Calibri" panose="020F0502020204030204" pitchFamily="34" charset="0"/>
                <a:ea typeface="Calibri" panose="020F0502020204030204" pitchFamily="34" charset="0"/>
                <a:cs typeface="Times New Roman" panose="02020603050405020304" pitchFamily="18" charset="0"/>
              </a:rPr>
              <a:t>Battery storage typically charges during the early and late morning hours and discharges during the late evening hours when the net load (load net of solar generation) is the highest during the day.</a:t>
            </a:r>
          </a:p>
          <a:p>
            <a:endParaRPr lang="en-US" dirty="0"/>
          </a:p>
        </p:txBody>
      </p:sp>
    </p:spTree>
    <p:extLst>
      <p:ext uri="{BB962C8B-B14F-4D97-AF65-F5344CB8AC3E}">
        <p14:creationId xmlns:p14="http://schemas.microsoft.com/office/powerpoint/2010/main" val="4000351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9262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432FF"/>
                </a:solidFill>
                <a:effectLst/>
                <a:latin typeface="Calibri" panose="020F0502020204030204" pitchFamily="34" charset="0"/>
              </a:rPr>
              <a:t>The recommended portfolio performs fairly well even under the High Demand sensitivity, except for meeting the reliability (PRM) goal in 2040. the message there is that if the TDPUD is on a high demand trajectory, it may need to make a decision to procure more firm resources post-2035.</a:t>
            </a:r>
          </a:p>
          <a:p>
            <a:endParaRPr lang="en-US" b="0" i="0" u="none" strike="noStrike" dirty="0">
              <a:solidFill>
                <a:srgbClr val="0432FF"/>
              </a:solidFill>
              <a:effectLst/>
              <a:latin typeface="Calibri" panose="020F0502020204030204" pitchFamily="34" charset="0"/>
            </a:endParaRPr>
          </a:p>
          <a:p>
            <a:r>
              <a:rPr lang="en-US" b="0" i="0" u="none" strike="noStrike" dirty="0">
                <a:solidFill>
                  <a:srgbClr val="0432FF"/>
                </a:solidFill>
                <a:effectLst/>
                <a:latin typeface="Calibri" panose="020F0502020204030204" pitchFamily="34" charset="0"/>
              </a:rPr>
              <a:t>Other alternative portfolios are also designed to meet the </a:t>
            </a:r>
            <a:r>
              <a:rPr lang="en-US" sz="1200" dirty="0">
                <a:solidFill>
                  <a:srgbClr val="173263"/>
                </a:solidFill>
              </a:rPr>
              <a:t>all the required State RPS and GHG-free goals.</a:t>
            </a:r>
            <a:r>
              <a:rPr lang="en-US" b="0" i="0" u="none" strike="noStrike" dirty="0">
                <a:solidFill>
                  <a:srgbClr val="0432FF"/>
                </a:solidFill>
                <a:effectLst/>
                <a:latin typeface="Calibri" panose="020F0502020204030204" pitchFamily="34" charset="0"/>
              </a:rPr>
              <a:t> </a:t>
            </a:r>
            <a:endParaRPr lang="en-US" b="0" dirty="0"/>
          </a:p>
        </p:txBody>
      </p:sp>
    </p:spTree>
    <p:extLst>
      <p:ext uri="{BB962C8B-B14F-4D97-AF65-F5344CB8AC3E}">
        <p14:creationId xmlns:p14="http://schemas.microsoft.com/office/powerpoint/2010/main" val="1843176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9055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We also developed a range of sensitivity values for key variables, such as Hydro conditions, Loads, Natural Gas/Energy Market prices, PPA price, 5-year Market Purchase price, Resource Adequacy Counting, etc. that could affect the performance of the alternative portfolios consistent with the IRP methodology step 5.  In this table, we summarize the changes to the key variables used in the sensitivity analysis. For example, the geothermal PPA price is assumed to be 25% higher in the High scenario relative to the Base scenario, whereas the Solar PPA prices are assumed to be 8% lower and 15% higher relative to the Base scenario in the Low and High scenarios, respectively. Early Hydro sensitivity changes the hydro condition pattern compared to the Base scenario. The Low Early Hydro scenario assumes all three early years to be wet, driving the overall cost of procurement down.  In contrast, the High Early Hydro scenario assumes all three early years to be dry, which drives up the overall cost of procurement relative to the Base scenario.</a:t>
            </a:r>
          </a:p>
          <a:p>
            <a:pPr marL="0" marR="0" lvl="0" indent="0" algn="l" defTabSz="590550" rtl="0" eaLnBrk="0" fontAlgn="base" latinLnBrk="0" hangingPunct="0">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59055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We stress-tested the performance of the Recommended portfolio using the extreme ranges of each sensitivity parameter, changing one variable at a time, as shown in a tornado diagram in this figure.  Various combinations of these sensitivities can be developed to create additional scenarios to further test the robustness of the alternative portfolios, though for simplicity, the IRP study has concentrated on evaluating Portfolio performance with single sensitivity parameter changes.</a:t>
            </a:r>
          </a:p>
          <a:p>
            <a:pPr marL="0" marR="0" lvl="0" indent="0" algn="l" defTabSz="590550" rtl="0" eaLnBrk="0" fontAlgn="base" latinLnBrk="0" hangingPunct="0">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59055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 the Recommended portfolio costs are most sensitive to changes in the load assumptions. Under the high load forecast, the portfolio cost increased by approximately $12 million to a total of $213 million NPV.  This portfolio is also sensitive to the PPA price, especially on the higher side, given the large portion of PPA contracted resources in this portfolio. NVE transmission charges have some impact on costs, but only local resources (community solar and TDPUD 4-hour storage) can avoid these charges, and limitations on the amount of such resources make this a less important decision factor.  The NG/Energy Market price, and RA uncertainties have only moderate cost impacts as this portfolio hedges those risks via significant long-term contracting.  All other uncertainties are insignificant.  Overall, the Recommended portfolio performs very well under uncertainty.</a:t>
            </a:r>
          </a:p>
          <a:p>
            <a:pPr marL="0" marR="0" lvl="0" indent="0" algn="l" defTabSz="590550" rtl="0" eaLnBrk="0" fontAlgn="base" latinLnBrk="0" hangingPunct="0">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66803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9055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Overall, the Recommended portfolio meets all projected demand and is reliable in terms of maintaining planning reserve margin.  It has one of the lowest overall cost of procurement, and reduces exposure to market volatility.  It complies with the State’s environmental goals and policies.  It includes required resource diversity and is a good fit in terms of balancing resources against loads.  We have also tested that the Recommended portfolio performs well under a range of sensitivities.  We recommend that the District explore the potential for increasing the proportion of geothermal or other baseload resources into the Recommended portfolio, with a corresponding decrease in reliance on solar plus storage, since this potentially could result in lower overall costs, while also increasing resource diversity.</a:t>
            </a:r>
          </a:p>
          <a:p>
            <a:endParaRPr lang="en-US" dirty="0"/>
          </a:p>
        </p:txBody>
      </p:sp>
    </p:spTree>
    <p:extLst>
      <p:ext uri="{BB962C8B-B14F-4D97-AF65-F5344CB8AC3E}">
        <p14:creationId xmlns:p14="http://schemas.microsoft.com/office/powerpoint/2010/main" val="1957846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Clean Energy and Pollution Reduction Act (Senate Bill 350) established clean energy, clean air, and greenhouse gas (GHG) reduction goals, including </a:t>
            </a:r>
            <a:r>
              <a:rPr lang="en-US" b="1" dirty="0"/>
              <a:t>reducing GHG to 40 percent below 1990 levels by 2030 and to 80 percent below 1990 levels by 2050</a:t>
            </a:r>
            <a:r>
              <a:rPr lang="en-US" dirty="0"/>
              <a:t>.</a:t>
            </a:r>
          </a:p>
          <a:p>
            <a:endParaRPr lang="en-US" dirty="0"/>
          </a:p>
          <a:p>
            <a:r>
              <a:rPr lang="en-US" dirty="0"/>
              <a:t>Senate Bill (SB) 100 requires that </a:t>
            </a:r>
            <a:r>
              <a:rPr lang="en-US" b="1" dirty="0"/>
              <a:t>all retail electricity sold must come from renewable resources and zero-carbon resources by 2045</a:t>
            </a:r>
            <a:r>
              <a:rPr lang="en-US" dirty="0"/>
              <a:t>. SB100 also updates California's Renewables Portfolio Standard, requiring renewables to provide at least 60 percent of the state's electricity by 2030.</a:t>
            </a:r>
          </a:p>
          <a:p>
            <a:endParaRPr lang="en-US" dirty="0"/>
          </a:p>
          <a:p>
            <a:r>
              <a:rPr lang="en-US" dirty="0"/>
              <a:t>SB 1020 adds interim targets to the policy framework originally established in SB 100 (DeLeón, Chapter 312, Statutes of 2018) to require renewable energy and zero-carbon resources to supply 90% of all retail electricity sales by 2035 and 95% of all retail electricity sales by 2040.</a:t>
            </a:r>
          </a:p>
        </p:txBody>
      </p:sp>
    </p:spTree>
    <p:extLst>
      <p:ext uri="{BB962C8B-B14F-4D97-AF65-F5344CB8AC3E}">
        <p14:creationId xmlns:p14="http://schemas.microsoft.com/office/powerpoint/2010/main" val="121599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9055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Flynn RCI used data for Northern CA hydro generation for the last 104 years- 1920-2023 to develop distributions of dry, median, and wet hydro conditions.  The probabilities of occurrence of these hydro conditions were used to randomly assign them to the planning period of 2024-2040 as shown in the table. Early Hydro sensitivity changes the hydro condition pattern compared to the Base scenario. The Low Early Hydro scenario assumes all three early years to be wet, driving the overall cost of procurement down.  In contrast, the High Early Hydro scenario assumes all three early years to be dry, which drives up the overall cost of procurement relative to the Base scenario.</a:t>
            </a:r>
          </a:p>
          <a:p>
            <a:endParaRPr lang="en-US" dirty="0"/>
          </a:p>
        </p:txBody>
      </p:sp>
    </p:spTree>
    <p:extLst>
      <p:ext uri="{BB962C8B-B14F-4D97-AF65-F5344CB8AC3E}">
        <p14:creationId xmlns:p14="http://schemas.microsoft.com/office/powerpoint/2010/main" val="1281734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528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Horse Butte Wind Phase II			2026	11.05</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Geothermal Resource				2027	2.45</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4 Hour Solar Plus Storage Resource - Solar	2027	6.00</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4 Hour Solar Plus Storage Resource – Storage   2027	3</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8 Hour Solar Plus Storage Resource - Solar	2027	6.00</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8 Hour Solar Plus Storage Resource – Storage  2027	3.00</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Additional Geothermal Projects		  	2035	7.50</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New Lahontan Hydroelectric			2025	4.00</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Community Solar				2027	2.00</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4 Hour TDPUD Storage				2026	1.00</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New Market Purchase Contract			2028	4.00</a:t>
            </a:r>
          </a:p>
          <a:p>
            <a:endParaRPr lang="en-US" dirty="0"/>
          </a:p>
        </p:txBody>
      </p:sp>
    </p:spTree>
    <p:extLst>
      <p:ext uri="{BB962C8B-B14F-4D97-AF65-F5344CB8AC3E}">
        <p14:creationId xmlns:p14="http://schemas.microsoft.com/office/powerpoint/2010/main" val="1020617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9055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We also developed a range of sensitivity values for key variables, such as Hydro conditions, Loads, Natural Gas/Energy Market prices, PPA price, 5-year Market Purchase price, Resource Adequacy Counting, etc. that could affect the performance of the alternative portfolios consistent with the IRP methodology step 5.  In this table, we summarize the changes to the key variables used in the sensitivity analysis. For example, the geothermal PPA price is assumed to be 25% higher in the High scenario relative to the Base scenario, whereas the Solar PPA prices are assumed to be 8% lower and 15% higher relative to the Base scenario in the Low and High scenarios, respectively. Early Hydro sensitivity changes the hydro condition pattern compared to the Base scenario. The Low Early Hydro scenario assumes all three early years to be wet, driving the overall cost of procurement down.  In contrast, the High Early Hydro scenario assumes all three early years to be dry, which drives up the overall cost of procurement relative to the Base scenario.</a:t>
            </a:r>
          </a:p>
          <a:p>
            <a:endParaRPr lang="en-US" dirty="0"/>
          </a:p>
        </p:txBody>
      </p:sp>
    </p:spTree>
    <p:extLst>
      <p:ext uri="{BB962C8B-B14F-4D97-AF65-F5344CB8AC3E}">
        <p14:creationId xmlns:p14="http://schemas.microsoft.com/office/powerpoint/2010/main" val="416084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On the other hand, the NNP portfolio performs very poorly, and has a higher exposure to uncertainty, as shown in the Figure.  The expected cost of NNP of $229.0 million NPV is significantly higher than the Recommended Portfolio.  It is even costlier at $257 million, if the loads are higher than anticipated.  The NG/Energy Marker Price volatility is extremely high for the NNP portfolio due to high reliance on the market price purchases.  The PPA price has no impact on cost uncertainty as no new resources are being procured.</a:t>
            </a:r>
          </a:p>
        </p:txBody>
      </p:sp>
    </p:spTree>
    <p:extLst>
      <p:ext uri="{BB962C8B-B14F-4D97-AF65-F5344CB8AC3E}">
        <p14:creationId xmlns:p14="http://schemas.microsoft.com/office/powerpoint/2010/main" val="826970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4533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680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7346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3903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5487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90550" rtl="0" eaLnBrk="0" fontAlgn="base" latinLnBrk="0" hangingPunct="0">
              <a:lnSpc>
                <a:spcPct val="100000"/>
              </a:lnSpc>
              <a:spcBef>
                <a:spcPct val="30000"/>
              </a:spcBef>
              <a:spcAft>
                <a:spcPct val="0"/>
              </a:spcAft>
              <a:buClrTx/>
              <a:buSzTx/>
              <a:buFontTx/>
              <a:buNone/>
              <a:tabLst/>
              <a:defRPr/>
            </a:pPr>
            <a:r>
              <a:rPr lang="en-US" dirty="0">
                <a:solidFill>
                  <a:srgbClr val="3F3F3F"/>
                </a:solidFill>
                <a:effectLst/>
                <a:latin typeface="Helvetica" pitchFamily="2" charset="0"/>
              </a:rPr>
              <a:t>A potential west-wide RTO is not considered.</a:t>
            </a:r>
          </a:p>
          <a:p>
            <a:endParaRPr lang="en-US" dirty="0"/>
          </a:p>
        </p:txBody>
      </p:sp>
    </p:spTree>
    <p:extLst>
      <p:ext uri="{BB962C8B-B14F-4D97-AF65-F5344CB8AC3E}">
        <p14:creationId xmlns:p14="http://schemas.microsoft.com/office/powerpoint/2010/main" val="3019358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90550" rtl="0" eaLnBrk="0" fontAlgn="base" latinLnBrk="0" hangingPunct="0">
              <a:lnSpc>
                <a:spcPct val="100000"/>
              </a:lnSpc>
              <a:spcBef>
                <a:spcPct val="30000"/>
              </a:spcBef>
              <a:spcAft>
                <a:spcPct val="0"/>
              </a:spcAft>
              <a:buClrTx/>
              <a:buSzTx/>
              <a:buFontTx/>
              <a:buNone/>
              <a:tabLst/>
              <a:defRPr/>
            </a:pPr>
            <a:r>
              <a:rPr lang="en-US" dirty="0"/>
              <a:t>Describe </a:t>
            </a:r>
            <a:r>
              <a:rPr lang="en-US" dirty="0">
                <a:solidFill>
                  <a:srgbClr val="3F3F3F"/>
                </a:solidFill>
                <a:effectLst/>
                <a:latin typeface="Helvetica" pitchFamily="2" charset="0"/>
              </a:rPr>
              <a:t>why we have so many resources with little capacity…considering that so many LSEs are competing for similar resources.</a:t>
            </a:r>
          </a:p>
          <a:p>
            <a:pPr marL="0" marR="0" lvl="0" indent="0" algn="l" defTabSz="590550" rtl="0" eaLnBrk="0" fontAlgn="base" latinLnBrk="0" hangingPunct="0">
              <a:lnSpc>
                <a:spcPct val="100000"/>
              </a:lnSpc>
              <a:spcBef>
                <a:spcPct val="30000"/>
              </a:spcBef>
              <a:spcAft>
                <a:spcPct val="0"/>
              </a:spcAft>
              <a:buClrTx/>
              <a:buSzTx/>
              <a:buFontTx/>
              <a:buNone/>
              <a:tabLst/>
              <a:defRPr/>
            </a:pPr>
            <a:endParaRPr lang="en-US" dirty="0">
              <a:solidFill>
                <a:srgbClr val="3F3F3F"/>
              </a:solidFill>
              <a:effectLst/>
              <a:latin typeface="Helvetica" pitchFamily="2" charset="0"/>
            </a:endParaRPr>
          </a:p>
          <a:p>
            <a:pPr marL="0" marR="0" lvl="0" indent="0" algn="l" defTabSz="590550" rtl="0" eaLnBrk="0" fontAlgn="base" latinLnBrk="0" hangingPunct="0">
              <a:lnSpc>
                <a:spcPct val="100000"/>
              </a:lnSpc>
              <a:spcBef>
                <a:spcPct val="30000"/>
              </a:spcBef>
              <a:spcAft>
                <a:spcPct val="0"/>
              </a:spcAft>
              <a:buClrTx/>
              <a:buSzTx/>
              <a:buFontTx/>
              <a:buNone/>
              <a:tabLst/>
              <a:defRPr/>
            </a:pPr>
            <a:r>
              <a:rPr lang="en-US" dirty="0">
                <a:solidFill>
                  <a:srgbClr val="3F3F3F"/>
                </a:solidFill>
                <a:effectLst/>
                <a:latin typeface="Helvetica" pitchFamily="2" charset="0"/>
              </a:rPr>
              <a:t>To make clear this is nuclear, but when you do so you want to make clear this is not like Diablo.  This is a new design, small in scale, no big cooling towers, manufacturing done remotely.</a:t>
            </a:r>
          </a:p>
          <a:p>
            <a:endParaRPr lang="en-US" dirty="0"/>
          </a:p>
        </p:txBody>
      </p:sp>
    </p:spTree>
    <p:extLst>
      <p:ext uri="{BB962C8B-B14F-4D97-AF65-F5344CB8AC3E}">
        <p14:creationId xmlns:p14="http://schemas.microsoft.com/office/powerpoint/2010/main" val="2181635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Examine Planning Framework and Risks:</a:t>
            </a:r>
            <a:r>
              <a:rPr lang="en-US" sz="1800" dirty="0">
                <a:effectLst/>
                <a:latin typeface="Calibri" panose="020F0502020204030204" pitchFamily="34" charset="0"/>
                <a:ea typeface="Calibri" panose="020F0502020204030204" pitchFamily="34" charset="0"/>
                <a:cs typeface="Times New Roman" panose="02020603050405020304" pitchFamily="18" charset="0"/>
              </a:rPr>
              <a:t> Identify and assess challenges the utility faces in the current business and regulatory environment.</a:t>
            </a:r>
          </a:p>
          <a:p>
            <a:pPr marL="342900" marR="0" lvl="0" indent="-342900">
              <a:lnSpc>
                <a:spcPct val="115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Assess Needs:</a:t>
            </a:r>
            <a:r>
              <a:rPr lang="en-US" sz="1800" dirty="0">
                <a:effectLst/>
                <a:latin typeface="Calibri" panose="020F0502020204030204" pitchFamily="34" charset="0"/>
                <a:ea typeface="Calibri" panose="020F0502020204030204" pitchFamily="34" charset="0"/>
                <a:cs typeface="Times New Roman" panose="02020603050405020304" pitchFamily="18" charset="0"/>
              </a:rPr>
              <a:t> Develop forecasts of load changes (incorporating impacts of cost-effective demand-side resources), existing contracts, contract terms, and operational constraints to determine resource needs over the planning period.</a:t>
            </a:r>
          </a:p>
          <a:p>
            <a:pPr marL="342900" marR="0" lvl="0" indent="-342900">
              <a:lnSpc>
                <a:spcPct val="115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Consider Resource Options: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Evaluate available generation resources, including centralized and distributed renewables and long-term market power purchases, to identify the role each will play in meeting customer needs and regulatory and policy goals.</a:t>
            </a:r>
          </a:p>
          <a:p>
            <a:pPr marL="342900" marR="0" lvl="0" indent="-342900">
              <a:lnSpc>
                <a:spcPct val="115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Develop Resource Portfolios:</a:t>
            </a:r>
            <a:r>
              <a:rPr lang="en-US" sz="1800" dirty="0">
                <a:effectLst/>
                <a:latin typeface="Calibri" panose="020F0502020204030204" pitchFamily="34" charset="0"/>
                <a:ea typeface="Calibri" panose="020F0502020204030204" pitchFamily="34" charset="0"/>
                <a:cs typeface="Times New Roman" panose="02020603050405020304" pitchFamily="18" charset="0"/>
              </a:rPr>
              <a:t> Develop resource portfolios, and evaluate them quantitatively and qualitatively to determine a preferred portfolio. Evaluation relies upon RPS and GHG-free requirements, needs assessment, and planning data specified in previous steps.</a:t>
            </a:r>
          </a:p>
          <a:p>
            <a:pPr marL="342900" marR="0" lvl="0" indent="-342900">
              <a:lnSpc>
                <a:spcPct val="115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Perform Scenario and Risk Analysis:</a:t>
            </a:r>
            <a:r>
              <a:rPr lang="en-US" sz="1800" dirty="0">
                <a:effectLst/>
                <a:latin typeface="Calibri" panose="020F0502020204030204" pitchFamily="34" charset="0"/>
                <a:ea typeface="Calibri" panose="020F0502020204030204" pitchFamily="34" charset="0"/>
                <a:cs typeface="Times New Roman" panose="02020603050405020304" pitchFamily="18" charset="0"/>
              </a:rPr>
              <a:t> Perform detailed evaluations of preferred resource portfolios through scenario and risk analysis to assess performance under a range of potential market and regulatory conditions.</a:t>
            </a:r>
          </a:p>
          <a:p>
            <a:pPr marL="342900" marR="0" lvl="0" indent="-342900">
              <a:lnSpc>
                <a:spcPct val="115000"/>
              </a:lnSpc>
              <a:spcBef>
                <a:spcPts val="0"/>
              </a:spcBef>
              <a:spcAft>
                <a:spcPts val="100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Identify Recommended Portfolio:</a:t>
            </a:r>
            <a:r>
              <a:rPr lang="en-US" sz="1800" dirty="0">
                <a:effectLst/>
                <a:latin typeface="Calibri" panose="020F0502020204030204" pitchFamily="34" charset="0"/>
                <a:ea typeface="Calibri" panose="020F0502020204030204" pitchFamily="34" charset="0"/>
                <a:cs typeface="Times New Roman" panose="02020603050405020304" pitchFamily="18" charset="0"/>
              </a:rPr>
              <a:t> Identify a “Recommended Portfolio” based on the resource portfolio expected to reliably serve demand at a reasonable long-term cost, while achieving regulatory compliance, accounting for inherent risks, and allowing for flexibility to respond to future policy changes.</a:t>
            </a:r>
          </a:p>
        </p:txBody>
      </p:sp>
    </p:spTree>
    <p:extLst>
      <p:ext uri="{BB962C8B-B14F-4D97-AF65-F5344CB8AC3E}">
        <p14:creationId xmlns:p14="http://schemas.microsoft.com/office/powerpoint/2010/main" val="3437198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31"/>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Tree>
    <p:extLst>
      <p:ext uri="{BB962C8B-B14F-4D97-AF65-F5344CB8AC3E}">
        <p14:creationId xmlns:p14="http://schemas.microsoft.com/office/powerpoint/2010/main" val="167251063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72350" y="1"/>
            <a:ext cx="2254250" cy="6540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3" y="1"/>
            <a:ext cx="6610350" cy="6540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902229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4" y="1035056"/>
            <a:ext cx="10274300" cy="150813"/>
          </a:xfrm>
          <a:prstGeom prst="rect">
            <a:avLst/>
          </a:prstGeom>
          <a:solidFill>
            <a:srgbClr val="96D2EA"/>
          </a:solidFill>
          <a:ln w="12700">
            <a:noFill/>
            <a:miter lim="800000"/>
            <a:headEnd/>
            <a:tailEnd/>
          </a:ln>
          <a:effectLst/>
        </p:spPr>
        <p:txBody>
          <a:bodyPr wrap="none" anchor="ctr"/>
          <a:lstStyle/>
          <a:p>
            <a:pPr>
              <a:defRPr/>
            </a:pPr>
            <a:endParaRPr lang="en-US" sz="1800" dirty="0">
              <a:ea typeface="+mn-ea"/>
              <a:cs typeface="+mn-cs"/>
            </a:endParaRPr>
          </a:p>
        </p:txBody>
      </p:sp>
      <p:sp>
        <p:nvSpPr>
          <p:cNvPr id="5" name="Rectangle 4"/>
          <p:cNvSpPr>
            <a:spLocks noChangeArrowheads="1"/>
          </p:cNvSpPr>
          <p:nvPr/>
        </p:nvSpPr>
        <p:spPr bwMode="auto">
          <a:xfrm>
            <a:off x="4" y="6"/>
            <a:ext cx="10274300" cy="1033463"/>
          </a:xfrm>
          <a:prstGeom prst="rect">
            <a:avLst/>
          </a:prstGeom>
          <a:solidFill>
            <a:schemeClr val="tx1"/>
          </a:solidFill>
          <a:ln w="12700">
            <a:noFill/>
            <a:miter lim="800000"/>
            <a:headEnd/>
            <a:tailEnd/>
          </a:ln>
        </p:spPr>
        <p:txBody>
          <a:bodyPr wrap="none" anchor="ctr"/>
          <a:lstStyle/>
          <a:p>
            <a:pPr>
              <a:defRPr/>
            </a:pPr>
            <a:endParaRPr lang="en-US" sz="1800" dirty="0">
              <a:ea typeface="+mn-ea"/>
              <a:cs typeface="+mn-cs"/>
            </a:endParaRPr>
          </a:p>
        </p:txBody>
      </p:sp>
      <p:sp>
        <p:nvSpPr>
          <p:cNvPr id="6" name="Line 31"/>
          <p:cNvSpPr>
            <a:spLocks noChangeShapeType="1"/>
          </p:cNvSpPr>
          <p:nvPr/>
        </p:nvSpPr>
        <p:spPr bwMode="auto">
          <a:xfrm flipH="1">
            <a:off x="0" y="1193800"/>
            <a:ext cx="10287000" cy="0"/>
          </a:xfrm>
          <a:prstGeom prst="line">
            <a:avLst/>
          </a:prstGeom>
          <a:noFill/>
          <a:ln w="38100">
            <a:solidFill>
              <a:srgbClr val="6C94DC"/>
            </a:solidFill>
            <a:round/>
            <a:headEnd/>
            <a:tailEnd/>
          </a:ln>
          <a:effectLst/>
        </p:spPr>
        <p:txBody>
          <a:bodyPr lIns="90488" tIns="44451" rIns="90488" bIns="44451"/>
          <a:lstStyle/>
          <a:p>
            <a:pPr>
              <a:defRPr/>
            </a:pPr>
            <a:endParaRPr lang="en-US" sz="1800" dirty="0">
              <a:ea typeface="+mn-ea"/>
              <a:cs typeface="+mn-cs"/>
            </a:endParaRPr>
          </a:p>
        </p:txBody>
      </p:sp>
      <p:sp>
        <p:nvSpPr>
          <p:cNvPr id="7" name="Rectangle 34"/>
          <p:cNvSpPr>
            <a:spLocks noChangeArrowheads="1"/>
          </p:cNvSpPr>
          <p:nvPr/>
        </p:nvSpPr>
        <p:spPr bwMode="auto">
          <a:xfrm>
            <a:off x="4839656" y="6414632"/>
            <a:ext cx="1906587" cy="457200"/>
          </a:xfrm>
          <a:prstGeom prst="rect">
            <a:avLst/>
          </a:prstGeom>
          <a:noFill/>
          <a:ln w="9525">
            <a:noFill/>
            <a:miter lim="800000"/>
            <a:headEnd/>
            <a:tailEnd/>
          </a:ln>
          <a:effectLst/>
        </p:spPr>
        <p:txBody>
          <a:bodyPr/>
          <a:lstStyle/>
          <a:p>
            <a:pPr algn="l" eaLnBrk="1" hangingPunct="1">
              <a:spcBef>
                <a:spcPct val="0"/>
              </a:spcBef>
            </a:pPr>
            <a:fld id="{69F0A9B6-9A99-FE43-A40A-F17FA1079DAA}" type="slidenum">
              <a:rPr lang="en-US" sz="1400" b="1">
                <a:solidFill>
                  <a:srgbClr val="663300"/>
                </a:solidFill>
              </a:rPr>
              <a:pPr algn="l" eaLnBrk="1" hangingPunct="1">
                <a:spcBef>
                  <a:spcPct val="0"/>
                </a:spcBef>
              </a:pPr>
              <a:t>‹#›</a:t>
            </a:fld>
            <a:endParaRPr lang="en-US" sz="1400" b="1" dirty="0">
              <a:solidFill>
                <a:srgbClr val="663300"/>
              </a:solidFill>
            </a:endParaRPr>
          </a:p>
        </p:txBody>
      </p:sp>
      <p:sp>
        <p:nvSpPr>
          <p:cNvPr id="9" name="Line 31"/>
          <p:cNvSpPr>
            <a:spLocks noChangeShapeType="1"/>
          </p:cNvSpPr>
          <p:nvPr/>
        </p:nvSpPr>
        <p:spPr bwMode="auto">
          <a:xfrm flipH="1">
            <a:off x="0" y="1023939"/>
            <a:ext cx="10287000" cy="0"/>
          </a:xfrm>
          <a:prstGeom prst="line">
            <a:avLst/>
          </a:prstGeom>
          <a:noFill/>
          <a:ln w="38100">
            <a:solidFill>
              <a:srgbClr val="6C94DC"/>
            </a:solidFill>
            <a:round/>
            <a:headEnd/>
            <a:tailEnd/>
          </a:ln>
          <a:effectLst/>
        </p:spPr>
        <p:txBody>
          <a:bodyPr lIns="90488" tIns="44451" rIns="90488" bIns="44451"/>
          <a:lstStyle/>
          <a:p>
            <a:pPr>
              <a:defRPr/>
            </a:pPr>
            <a:endParaRPr lang="en-US" sz="1800" dirty="0">
              <a:ea typeface="+mn-ea"/>
              <a:cs typeface="+mn-cs"/>
            </a:endParaRPr>
          </a:p>
        </p:txBody>
      </p:sp>
      <p:sp>
        <p:nvSpPr>
          <p:cNvPr id="10" name="Rectangle 4"/>
          <p:cNvSpPr>
            <a:spLocks noChangeArrowheads="1"/>
          </p:cNvSpPr>
          <p:nvPr/>
        </p:nvSpPr>
        <p:spPr bwMode="auto">
          <a:xfrm>
            <a:off x="-17233" y="-3361"/>
            <a:ext cx="10274300" cy="1033463"/>
          </a:xfrm>
          <a:prstGeom prst="rect">
            <a:avLst/>
          </a:prstGeom>
          <a:gradFill rotWithShape="0">
            <a:gsLst>
              <a:gs pos="0">
                <a:schemeClr val="tx2">
                  <a:gamma/>
                  <a:shade val="46275"/>
                  <a:invGamma/>
                </a:schemeClr>
              </a:gs>
              <a:gs pos="100000">
                <a:schemeClr val="tx2"/>
              </a:gs>
            </a:gsLst>
            <a:lin ang="5400000" scaled="1"/>
          </a:gradFill>
          <a:ln w="12700">
            <a:noFill/>
            <a:miter lim="800000"/>
            <a:headEnd/>
            <a:tailEnd/>
          </a:ln>
          <a:effectLst/>
        </p:spPr>
        <p:txBody>
          <a:bodyPr wrap="none" anchor="ctr"/>
          <a:lstStyle/>
          <a:p>
            <a:pPr>
              <a:defRPr/>
            </a:pPr>
            <a:endParaRPr lang="en-US" sz="1800" dirty="0">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11416" y="1369225"/>
            <a:ext cx="9017000" cy="4687887"/>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ChangeArrowheads="1"/>
          </p:cNvSpPr>
          <p:nvPr/>
        </p:nvSpPr>
        <p:spPr bwMode="auto">
          <a:xfrm>
            <a:off x="-17233" y="-3361"/>
            <a:ext cx="10274300" cy="1033463"/>
          </a:xfrm>
          <a:prstGeom prst="rect">
            <a:avLst/>
          </a:prstGeom>
          <a:gradFill rotWithShape="0">
            <a:gsLst>
              <a:gs pos="0">
                <a:schemeClr val="tx2">
                  <a:gamma/>
                  <a:shade val="46275"/>
                  <a:invGamma/>
                </a:schemeClr>
              </a:gs>
              <a:gs pos="100000">
                <a:schemeClr val="tx2"/>
              </a:gs>
            </a:gsLst>
            <a:lin ang="5400000" scaled="1"/>
          </a:gradFill>
          <a:ln w="12700">
            <a:noFill/>
            <a:miter lim="800000"/>
            <a:headEnd/>
            <a:tailEnd/>
          </a:ln>
          <a:effectLst/>
        </p:spPr>
        <p:txBody>
          <a:bodyPr wrap="none" anchor="ctr"/>
          <a:lstStyle/>
          <a:p>
            <a:pPr>
              <a:defRPr/>
            </a:pPr>
            <a:endParaRPr lang="en-US" sz="1800" dirty="0">
              <a:ea typeface="+mn-ea"/>
              <a:cs typeface="+mn-cs"/>
            </a:endParaRPr>
          </a:p>
        </p:txBody>
      </p:sp>
    </p:spTree>
    <p:extLst>
      <p:ext uri="{BB962C8B-B14F-4D97-AF65-F5344CB8AC3E}">
        <p14:creationId xmlns:p14="http://schemas.microsoft.com/office/powerpoint/2010/main" val="346239932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6"/>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214116036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9"/>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1" y="1535114"/>
            <a:ext cx="4545014"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1"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4"/>
            <a:ext cx="4546600"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757282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4593499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49666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4" y="273050"/>
            <a:ext cx="3384550"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6" y="273057"/>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4" y="1435104"/>
            <a:ext cx="3384550"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1349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1"/>
            <a:ext cx="6172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016125" y="5367339"/>
            <a:ext cx="6172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29585025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654290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7" name="Rectangle 3"/>
          <p:cNvSpPr>
            <a:spLocks noChangeArrowheads="1"/>
          </p:cNvSpPr>
          <p:nvPr/>
        </p:nvSpPr>
        <p:spPr bwMode="auto">
          <a:xfrm>
            <a:off x="4" y="1035056"/>
            <a:ext cx="10274300" cy="150813"/>
          </a:xfrm>
          <a:prstGeom prst="rect">
            <a:avLst/>
          </a:prstGeom>
          <a:solidFill>
            <a:srgbClr val="96D2EA"/>
          </a:solidFill>
          <a:ln w="12700">
            <a:noFill/>
            <a:miter lim="800000"/>
            <a:headEnd/>
            <a:tailEnd/>
          </a:ln>
          <a:effectLst/>
        </p:spPr>
        <p:txBody>
          <a:bodyPr wrap="none" anchor="ctr"/>
          <a:lstStyle/>
          <a:p>
            <a:pPr>
              <a:defRPr/>
            </a:pPr>
            <a:endParaRPr lang="en-US" sz="1800" dirty="0">
              <a:ea typeface="+mn-ea"/>
              <a:cs typeface="+mn-cs"/>
            </a:endParaRPr>
          </a:p>
        </p:txBody>
      </p:sp>
      <p:sp>
        <p:nvSpPr>
          <p:cNvPr id="1028" name="Rectangle 4"/>
          <p:cNvSpPr>
            <a:spLocks noChangeArrowheads="1"/>
          </p:cNvSpPr>
          <p:nvPr/>
        </p:nvSpPr>
        <p:spPr bwMode="auto">
          <a:xfrm>
            <a:off x="4" y="6"/>
            <a:ext cx="10274300" cy="1033463"/>
          </a:xfrm>
          <a:prstGeom prst="rect">
            <a:avLst/>
          </a:prstGeom>
          <a:gradFill rotWithShape="0">
            <a:gsLst>
              <a:gs pos="0">
                <a:schemeClr val="tx2">
                  <a:gamma/>
                  <a:shade val="46275"/>
                  <a:invGamma/>
                </a:schemeClr>
              </a:gs>
              <a:gs pos="100000">
                <a:schemeClr val="tx2"/>
              </a:gs>
            </a:gsLst>
            <a:lin ang="5400000" scaled="1"/>
          </a:gradFill>
          <a:ln w="12700">
            <a:noFill/>
            <a:miter lim="800000"/>
            <a:headEnd/>
            <a:tailEnd/>
          </a:ln>
          <a:effectLst/>
        </p:spPr>
        <p:txBody>
          <a:bodyPr wrap="none" anchor="ctr"/>
          <a:lstStyle/>
          <a:p>
            <a:pPr>
              <a:defRPr/>
            </a:pPr>
            <a:endParaRPr lang="en-US" sz="1800" dirty="0">
              <a:ea typeface="+mn-ea"/>
              <a:cs typeface="+mn-cs"/>
            </a:endParaRPr>
          </a:p>
        </p:txBody>
      </p:sp>
      <p:sp>
        <p:nvSpPr>
          <p:cNvPr id="2" name="Rectangle 5"/>
          <p:cNvSpPr>
            <a:spLocks noGrp="1" noChangeArrowheads="1"/>
          </p:cNvSpPr>
          <p:nvPr>
            <p:ph type="body" idx="1"/>
          </p:nvPr>
        </p:nvSpPr>
        <p:spPr bwMode="auto">
          <a:xfrm>
            <a:off x="609604" y="1852619"/>
            <a:ext cx="9017000" cy="468788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7"/>
          <p:cNvSpPr>
            <a:spLocks noGrp="1" noChangeArrowheads="1"/>
          </p:cNvSpPr>
          <p:nvPr>
            <p:ph type="title"/>
          </p:nvPr>
        </p:nvSpPr>
        <p:spPr bwMode="auto">
          <a:xfrm>
            <a:off x="1450980" y="0"/>
            <a:ext cx="7561263"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55" name="Line 31"/>
          <p:cNvSpPr>
            <a:spLocks noChangeShapeType="1"/>
          </p:cNvSpPr>
          <p:nvPr/>
        </p:nvSpPr>
        <p:spPr bwMode="auto">
          <a:xfrm flipH="1">
            <a:off x="0" y="1193800"/>
            <a:ext cx="10287000" cy="0"/>
          </a:xfrm>
          <a:prstGeom prst="line">
            <a:avLst/>
          </a:prstGeom>
          <a:noFill/>
          <a:ln w="38100">
            <a:solidFill>
              <a:srgbClr val="6C94DC"/>
            </a:solidFill>
            <a:round/>
            <a:headEnd/>
            <a:tailEnd/>
          </a:ln>
          <a:effectLst/>
        </p:spPr>
        <p:txBody>
          <a:bodyPr lIns="90488" tIns="44451" rIns="90488" bIns="44451"/>
          <a:lstStyle/>
          <a:p>
            <a:pPr>
              <a:defRPr/>
            </a:pPr>
            <a:endParaRPr lang="en-US" sz="1800" dirty="0">
              <a:ea typeface="+mn-ea"/>
              <a:cs typeface="+mn-cs"/>
            </a:endParaRPr>
          </a:p>
        </p:txBody>
      </p:sp>
      <p:sp>
        <p:nvSpPr>
          <p:cNvPr id="1058" name="Rectangle 34"/>
          <p:cNvSpPr>
            <a:spLocks noChangeArrowheads="1"/>
          </p:cNvSpPr>
          <p:nvPr/>
        </p:nvSpPr>
        <p:spPr bwMode="auto">
          <a:xfrm>
            <a:off x="4849869" y="6455658"/>
            <a:ext cx="409545" cy="331784"/>
          </a:xfrm>
          <a:prstGeom prst="rect">
            <a:avLst/>
          </a:prstGeom>
          <a:noFill/>
          <a:ln w="9525">
            <a:noFill/>
            <a:miter lim="800000"/>
            <a:headEnd/>
            <a:tailEnd/>
          </a:ln>
          <a:effectLst/>
        </p:spPr>
        <p:txBody>
          <a:bodyPr/>
          <a:lstStyle/>
          <a:p>
            <a:pPr algn="l" eaLnBrk="1" hangingPunct="1">
              <a:spcBef>
                <a:spcPct val="0"/>
              </a:spcBef>
            </a:pPr>
            <a:fld id="{069DC4B4-233E-854E-B83E-7647064F0999}" type="slidenum">
              <a:rPr lang="en-US" sz="1400" b="1">
                <a:solidFill>
                  <a:srgbClr val="663300"/>
                </a:solidFill>
              </a:rPr>
              <a:pPr algn="l" eaLnBrk="1" hangingPunct="1">
                <a:spcBef>
                  <a:spcPct val="0"/>
                </a:spcBef>
              </a:pPr>
              <a:t>‹#›</a:t>
            </a:fld>
            <a:endParaRPr lang="en-US" sz="1400" b="1" dirty="0">
              <a:solidFill>
                <a:srgbClr val="663300"/>
              </a:solidFill>
            </a:endParaRPr>
          </a:p>
        </p:txBody>
      </p:sp>
      <p:pic>
        <p:nvPicPr>
          <p:cNvPr id="1032" name="Picture 39" descr="FlynnRCI logo"/>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8515351" y="6216651"/>
            <a:ext cx="1771650" cy="655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Line 31"/>
          <p:cNvSpPr>
            <a:spLocks noChangeShapeType="1"/>
          </p:cNvSpPr>
          <p:nvPr/>
        </p:nvSpPr>
        <p:spPr bwMode="auto">
          <a:xfrm flipH="1">
            <a:off x="0" y="1023939"/>
            <a:ext cx="10287000" cy="0"/>
          </a:xfrm>
          <a:prstGeom prst="line">
            <a:avLst/>
          </a:prstGeom>
          <a:noFill/>
          <a:ln w="38100">
            <a:solidFill>
              <a:srgbClr val="6C94DC"/>
            </a:solidFill>
            <a:round/>
            <a:headEnd/>
            <a:tailEnd/>
          </a:ln>
          <a:effectLst/>
        </p:spPr>
        <p:txBody>
          <a:bodyPr lIns="90488" tIns="44451" rIns="90488" bIns="44451"/>
          <a:lstStyle/>
          <a:p>
            <a:pPr>
              <a:defRPr/>
            </a:pPr>
            <a:endParaRPr lang="en-US" sz="1800" dirty="0">
              <a:ea typeface="+mn-ea"/>
              <a:cs typeface="+mn-cs"/>
            </a:endParaRPr>
          </a:p>
        </p:txBody>
      </p:sp>
      <p:pic>
        <p:nvPicPr>
          <p:cNvPr id="4" name="Picture 3">
            <a:extLst>
              <a:ext uri="{FF2B5EF4-FFF2-40B4-BE49-F238E27FC236}">
                <a16:creationId xmlns:a16="http://schemas.microsoft.com/office/drawing/2014/main" id="{8A135926-A51D-BB79-E4FC-9B1D6DE907D6}"/>
              </a:ext>
            </a:extLst>
          </p:cNvPr>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79236" y="6168652"/>
            <a:ext cx="1371744" cy="689342"/>
          </a:xfrm>
          <a:prstGeom prst="rect">
            <a:avLst/>
          </a:prstGeom>
        </p:spPr>
      </p:pic>
    </p:spTree>
    <p:extLst>
      <p:ext uri="{BB962C8B-B14F-4D97-AF65-F5344CB8AC3E}">
        <p14:creationId xmlns:p14="http://schemas.microsoft.com/office/powerpoint/2010/main" val="2650998216"/>
      </p:ext>
    </p:extLst>
  </p:cSld>
  <p:clrMap bg1="dk2" tx1="lt1" bg2="dk1"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transition/>
  <p:hf hdr="0" ftr="0" dt="0"/>
  <p:txStyles>
    <p:titleStyle>
      <a:lvl1pPr algn="l" rtl="0" eaLnBrk="1" fontAlgn="base" hangingPunct="1">
        <a:lnSpc>
          <a:spcPct val="85000"/>
        </a:lnSpc>
        <a:spcBef>
          <a:spcPct val="0"/>
        </a:spcBef>
        <a:spcAft>
          <a:spcPct val="0"/>
        </a:spcAft>
        <a:defRPr sz="3200" b="1">
          <a:solidFill>
            <a:schemeClr val="tx1"/>
          </a:solidFill>
          <a:latin typeface="+mj-lt"/>
          <a:ea typeface="ＭＳ Ｐゴシック" charset="0"/>
          <a:cs typeface="ＭＳ Ｐゴシック" charset="0"/>
        </a:defRPr>
      </a:lvl1pPr>
      <a:lvl2pPr algn="l" rtl="0" eaLnBrk="1" fontAlgn="base" hangingPunct="1">
        <a:lnSpc>
          <a:spcPct val="85000"/>
        </a:lnSpc>
        <a:spcBef>
          <a:spcPct val="0"/>
        </a:spcBef>
        <a:spcAft>
          <a:spcPct val="0"/>
        </a:spcAft>
        <a:defRPr sz="3200" b="1">
          <a:solidFill>
            <a:schemeClr val="tx1"/>
          </a:solidFill>
          <a:latin typeface="Arial" charset="0"/>
          <a:ea typeface="ＭＳ Ｐゴシック" charset="0"/>
          <a:cs typeface="ＭＳ Ｐゴシック" charset="0"/>
        </a:defRPr>
      </a:lvl2pPr>
      <a:lvl3pPr algn="l" rtl="0" eaLnBrk="1" fontAlgn="base" hangingPunct="1">
        <a:lnSpc>
          <a:spcPct val="85000"/>
        </a:lnSpc>
        <a:spcBef>
          <a:spcPct val="0"/>
        </a:spcBef>
        <a:spcAft>
          <a:spcPct val="0"/>
        </a:spcAft>
        <a:defRPr sz="3200" b="1">
          <a:solidFill>
            <a:schemeClr val="tx1"/>
          </a:solidFill>
          <a:latin typeface="Arial" charset="0"/>
          <a:ea typeface="ＭＳ Ｐゴシック" charset="0"/>
          <a:cs typeface="ＭＳ Ｐゴシック" charset="0"/>
        </a:defRPr>
      </a:lvl3pPr>
      <a:lvl4pPr algn="l" rtl="0" eaLnBrk="1" fontAlgn="base" hangingPunct="1">
        <a:lnSpc>
          <a:spcPct val="85000"/>
        </a:lnSpc>
        <a:spcBef>
          <a:spcPct val="0"/>
        </a:spcBef>
        <a:spcAft>
          <a:spcPct val="0"/>
        </a:spcAft>
        <a:defRPr sz="3200" b="1">
          <a:solidFill>
            <a:schemeClr val="tx1"/>
          </a:solidFill>
          <a:latin typeface="Arial" charset="0"/>
          <a:ea typeface="ＭＳ Ｐゴシック" charset="0"/>
          <a:cs typeface="ＭＳ Ｐゴシック" charset="0"/>
        </a:defRPr>
      </a:lvl4pPr>
      <a:lvl5pPr algn="l" rtl="0" eaLnBrk="1" fontAlgn="base" hangingPunct="1">
        <a:lnSpc>
          <a:spcPct val="85000"/>
        </a:lnSpc>
        <a:spcBef>
          <a:spcPct val="0"/>
        </a:spcBef>
        <a:spcAft>
          <a:spcPct val="0"/>
        </a:spcAft>
        <a:defRPr sz="3200" b="1">
          <a:solidFill>
            <a:schemeClr val="tx1"/>
          </a:solidFill>
          <a:latin typeface="Arial" charset="0"/>
          <a:ea typeface="ＭＳ Ｐゴシック" charset="0"/>
          <a:cs typeface="ＭＳ Ｐゴシック" charset="0"/>
        </a:defRPr>
      </a:lvl5pPr>
      <a:lvl6pPr marL="457189" algn="l" rtl="0" eaLnBrk="1" fontAlgn="base" hangingPunct="1">
        <a:lnSpc>
          <a:spcPct val="85000"/>
        </a:lnSpc>
        <a:spcBef>
          <a:spcPct val="0"/>
        </a:spcBef>
        <a:spcAft>
          <a:spcPct val="0"/>
        </a:spcAft>
        <a:defRPr sz="3200" b="1">
          <a:solidFill>
            <a:schemeClr val="tx1"/>
          </a:solidFill>
          <a:latin typeface="Arial" charset="0"/>
        </a:defRPr>
      </a:lvl6pPr>
      <a:lvl7pPr marL="914377" algn="l" rtl="0" eaLnBrk="1" fontAlgn="base" hangingPunct="1">
        <a:lnSpc>
          <a:spcPct val="85000"/>
        </a:lnSpc>
        <a:spcBef>
          <a:spcPct val="0"/>
        </a:spcBef>
        <a:spcAft>
          <a:spcPct val="0"/>
        </a:spcAft>
        <a:defRPr sz="3200" b="1">
          <a:solidFill>
            <a:schemeClr val="tx1"/>
          </a:solidFill>
          <a:latin typeface="Arial" charset="0"/>
        </a:defRPr>
      </a:lvl7pPr>
      <a:lvl8pPr marL="1371566" algn="l" rtl="0" eaLnBrk="1" fontAlgn="base" hangingPunct="1">
        <a:lnSpc>
          <a:spcPct val="85000"/>
        </a:lnSpc>
        <a:spcBef>
          <a:spcPct val="0"/>
        </a:spcBef>
        <a:spcAft>
          <a:spcPct val="0"/>
        </a:spcAft>
        <a:defRPr sz="3200" b="1">
          <a:solidFill>
            <a:schemeClr val="tx1"/>
          </a:solidFill>
          <a:latin typeface="Arial" charset="0"/>
        </a:defRPr>
      </a:lvl8pPr>
      <a:lvl9pPr marL="1828754" algn="l" rtl="0" eaLnBrk="1" fontAlgn="base" hangingPunct="1">
        <a:lnSpc>
          <a:spcPct val="85000"/>
        </a:lnSpc>
        <a:spcBef>
          <a:spcPct val="0"/>
        </a:spcBef>
        <a:spcAft>
          <a:spcPct val="0"/>
        </a:spcAft>
        <a:defRPr sz="3200" b="1">
          <a:solidFill>
            <a:schemeClr val="tx1"/>
          </a:solidFill>
          <a:latin typeface="Arial" charset="0"/>
        </a:defRPr>
      </a:lvl9pPr>
    </p:titleStyle>
    <p:bodyStyle>
      <a:lvl1pPr marL="288918" indent="-288918" algn="l" rtl="0" eaLnBrk="1" fontAlgn="base" hangingPunct="1">
        <a:spcBef>
          <a:spcPct val="0"/>
        </a:spcBef>
        <a:spcAft>
          <a:spcPct val="25000"/>
        </a:spcAft>
        <a:buClr>
          <a:schemeClr val="tx2"/>
        </a:buClr>
        <a:buSzPct val="100000"/>
        <a:buFont typeface="Wingdings" charset="0"/>
        <a:buChar char="q"/>
        <a:defRPr sz="2800">
          <a:solidFill>
            <a:srgbClr val="173263"/>
          </a:solidFill>
          <a:latin typeface="+mn-lt"/>
          <a:ea typeface="ＭＳ Ｐゴシック" charset="0"/>
          <a:cs typeface="ＭＳ Ｐゴシック" charset="0"/>
        </a:defRPr>
      </a:lvl1pPr>
      <a:lvl2pPr marL="682608" indent="-279393" algn="l" rtl="0" eaLnBrk="1" fontAlgn="base" hangingPunct="1">
        <a:spcBef>
          <a:spcPct val="0"/>
        </a:spcBef>
        <a:spcAft>
          <a:spcPct val="25000"/>
        </a:spcAft>
        <a:buClr>
          <a:schemeClr val="tx2"/>
        </a:buClr>
        <a:buSzPct val="100000"/>
        <a:buChar char="–"/>
        <a:defRPr sz="2800">
          <a:solidFill>
            <a:srgbClr val="173263"/>
          </a:solidFill>
          <a:latin typeface="+mn-lt"/>
          <a:ea typeface="ＭＳ Ｐゴシック" charset="-128"/>
        </a:defRPr>
      </a:lvl2pPr>
      <a:lvl3pPr marL="1087411" indent="-290506" algn="l" rtl="0" eaLnBrk="1" fontAlgn="base" hangingPunct="1">
        <a:spcBef>
          <a:spcPct val="0"/>
        </a:spcBef>
        <a:spcAft>
          <a:spcPct val="25000"/>
        </a:spcAft>
        <a:buClr>
          <a:schemeClr val="tx2"/>
        </a:buClr>
        <a:buSzPct val="100000"/>
        <a:buChar char="•"/>
        <a:defRPr sz="2800">
          <a:solidFill>
            <a:srgbClr val="173263"/>
          </a:solidFill>
          <a:latin typeface="+mn-lt"/>
          <a:ea typeface="ＭＳ Ｐゴシック" charset="-128"/>
        </a:defRPr>
      </a:lvl3pPr>
      <a:lvl4pPr marL="1481102" indent="-279393" algn="l" rtl="0" eaLnBrk="1" fontAlgn="base" hangingPunct="1">
        <a:spcBef>
          <a:spcPct val="0"/>
        </a:spcBef>
        <a:spcAft>
          <a:spcPct val="25000"/>
        </a:spcAft>
        <a:buClr>
          <a:schemeClr val="tx2"/>
        </a:buClr>
        <a:buSzPct val="100000"/>
        <a:buChar char="–"/>
        <a:defRPr sz="2800">
          <a:solidFill>
            <a:srgbClr val="173263"/>
          </a:solidFill>
          <a:latin typeface="+mn-lt"/>
          <a:ea typeface="ＭＳ Ｐゴシック" charset="-128"/>
        </a:defRPr>
      </a:lvl4pPr>
      <a:lvl5pPr marL="1885904" indent="-290506" algn="l" rtl="0" eaLnBrk="1" fontAlgn="base" hangingPunct="1">
        <a:spcBef>
          <a:spcPct val="0"/>
        </a:spcBef>
        <a:spcAft>
          <a:spcPct val="25000"/>
        </a:spcAft>
        <a:buClr>
          <a:schemeClr val="tx2"/>
        </a:buClr>
        <a:buSzPct val="100000"/>
        <a:buChar char="–"/>
        <a:defRPr sz="2800">
          <a:solidFill>
            <a:srgbClr val="173263"/>
          </a:solidFill>
          <a:latin typeface="+mn-lt"/>
          <a:ea typeface="ＭＳ Ｐゴシック" charset="-128"/>
        </a:defRPr>
      </a:lvl5pPr>
      <a:lvl6pPr marL="2343092" indent="-290506" algn="l" rtl="0" eaLnBrk="1" fontAlgn="base" hangingPunct="1">
        <a:spcBef>
          <a:spcPct val="0"/>
        </a:spcBef>
        <a:spcAft>
          <a:spcPct val="25000"/>
        </a:spcAft>
        <a:buClr>
          <a:schemeClr val="tx2"/>
        </a:buClr>
        <a:buSzPct val="100000"/>
        <a:buChar char="–"/>
        <a:defRPr sz="2800">
          <a:solidFill>
            <a:srgbClr val="173263"/>
          </a:solidFill>
          <a:latin typeface="+mn-lt"/>
        </a:defRPr>
      </a:lvl6pPr>
      <a:lvl7pPr marL="2800281" indent="-290506" algn="l" rtl="0" eaLnBrk="1" fontAlgn="base" hangingPunct="1">
        <a:spcBef>
          <a:spcPct val="0"/>
        </a:spcBef>
        <a:spcAft>
          <a:spcPct val="25000"/>
        </a:spcAft>
        <a:buClr>
          <a:schemeClr val="tx2"/>
        </a:buClr>
        <a:buSzPct val="100000"/>
        <a:buChar char="–"/>
        <a:defRPr sz="2800">
          <a:solidFill>
            <a:srgbClr val="173263"/>
          </a:solidFill>
          <a:latin typeface="+mn-lt"/>
        </a:defRPr>
      </a:lvl7pPr>
      <a:lvl8pPr marL="3257469" indent="-290506" algn="l" rtl="0" eaLnBrk="1" fontAlgn="base" hangingPunct="1">
        <a:spcBef>
          <a:spcPct val="0"/>
        </a:spcBef>
        <a:spcAft>
          <a:spcPct val="25000"/>
        </a:spcAft>
        <a:buClr>
          <a:schemeClr val="tx2"/>
        </a:buClr>
        <a:buSzPct val="100000"/>
        <a:buChar char="–"/>
        <a:defRPr sz="2800">
          <a:solidFill>
            <a:srgbClr val="173263"/>
          </a:solidFill>
          <a:latin typeface="+mn-lt"/>
        </a:defRPr>
      </a:lvl8pPr>
      <a:lvl9pPr marL="3714658" indent="-290506" algn="l" rtl="0" eaLnBrk="1" fontAlgn="base" hangingPunct="1">
        <a:spcBef>
          <a:spcPct val="0"/>
        </a:spcBef>
        <a:spcAft>
          <a:spcPct val="25000"/>
        </a:spcAft>
        <a:buClr>
          <a:schemeClr val="tx2"/>
        </a:buClr>
        <a:buSzPct val="100000"/>
        <a:buChar char="–"/>
        <a:defRPr sz="2800">
          <a:solidFill>
            <a:srgbClr val="173263"/>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3.emf"/></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ctrTitle"/>
          </p:nvPr>
        </p:nvSpPr>
        <p:spPr>
          <a:xfrm>
            <a:off x="690125" y="1637919"/>
            <a:ext cx="9188450" cy="1470025"/>
          </a:xfrm>
        </p:spPr>
        <p:txBody>
          <a:bodyPr>
            <a:normAutofit/>
          </a:bodyPr>
          <a:lstStyle/>
          <a:p>
            <a:pPr lvl="0" algn="ctr"/>
            <a:r>
              <a:rPr lang="en-US" sz="3600" dirty="0">
                <a:solidFill>
                  <a:srgbClr val="173263"/>
                </a:solidFill>
              </a:rPr>
              <a:t>TDPUD Integrated Resource Plan</a:t>
            </a:r>
            <a:br>
              <a:rPr lang="en-US" sz="3600" dirty="0">
                <a:solidFill>
                  <a:srgbClr val="173263"/>
                </a:solidFill>
              </a:rPr>
            </a:br>
            <a:r>
              <a:rPr lang="en-US" sz="3600" dirty="0">
                <a:solidFill>
                  <a:srgbClr val="173263"/>
                </a:solidFill>
              </a:rPr>
              <a:t>Report</a:t>
            </a:r>
            <a:endParaRPr lang="en-US" sz="2400" dirty="0">
              <a:solidFill>
                <a:srgbClr val="173263"/>
              </a:solidFill>
            </a:endParaRPr>
          </a:p>
        </p:txBody>
      </p:sp>
      <p:sp>
        <p:nvSpPr>
          <p:cNvPr id="4098" name="Rectangle 3"/>
          <p:cNvSpPr>
            <a:spLocks noGrp="1" noChangeArrowheads="1"/>
          </p:cNvSpPr>
          <p:nvPr>
            <p:ph type="subTitle" idx="1"/>
          </p:nvPr>
        </p:nvSpPr>
        <p:spPr>
          <a:xfrm>
            <a:off x="1192361" y="4065685"/>
            <a:ext cx="7670800" cy="1662113"/>
          </a:xfrm>
        </p:spPr>
        <p:txBody>
          <a:bodyPr>
            <a:normAutofit/>
          </a:bodyPr>
          <a:lstStyle/>
          <a:p>
            <a:pPr>
              <a:lnSpc>
                <a:spcPct val="80000"/>
              </a:lnSpc>
            </a:pPr>
            <a:endParaRPr lang="en-US" sz="1400" b="1" dirty="0">
              <a:latin typeface="Arial" charset="0"/>
              <a:ea typeface="ＭＳ Ｐゴシック" charset="0"/>
              <a:cs typeface="ＭＳ Ｐゴシック" charset="0"/>
            </a:endParaRPr>
          </a:p>
          <a:p>
            <a:pPr>
              <a:lnSpc>
                <a:spcPct val="80000"/>
              </a:lnSpc>
            </a:pPr>
            <a:endParaRPr lang="en-US" sz="1400" b="1" dirty="0">
              <a:latin typeface="Arial" charset="0"/>
              <a:ea typeface="ＭＳ Ｐゴシック" charset="0"/>
              <a:cs typeface="ＭＳ Ｐゴシック" charset="0"/>
            </a:endParaRPr>
          </a:p>
          <a:p>
            <a:pPr>
              <a:lnSpc>
                <a:spcPct val="80000"/>
              </a:lnSpc>
            </a:pPr>
            <a:endParaRPr lang="en-US" sz="1400" dirty="0">
              <a:latin typeface="Arial" charset="0"/>
              <a:ea typeface="ＭＳ Ｐゴシック" charset="0"/>
              <a:cs typeface="ＭＳ Ｐゴシック" charset="0"/>
            </a:endParaRPr>
          </a:p>
          <a:p>
            <a:pPr>
              <a:lnSpc>
                <a:spcPct val="80000"/>
              </a:lnSpc>
            </a:pPr>
            <a:endParaRPr lang="en-US" sz="1800" dirty="0">
              <a:latin typeface="Arial" charset="0"/>
              <a:ea typeface="ＭＳ Ｐゴシック" charset="0"/>
              <a:cs typeface="ＭＳ Ｐゴシック" charset="0"/>
            </a:endParaRPr>
          </a:p>
          <a:p>
            <a:pPr>
              <a:lnSpc>
                <a:spcPct val="80000"/>
              </a:lnSpc>
            </a:pPr>
            <a:r>
              <a:rPr lang="en-US" b="1" i="1" dirty="0">
                <a:latin typeface="Arial" charset="0"/>
              </a:rPr>
              <a:t>February 7, 2023</a:t>
            </a:r>
          </a:p>
        </p:txBody>
      </p:sp>
      <p:sp>
        <p:nvSpPr>
          <p:cNvPr id="2" name="Rectangle 2">
            <a:extLst>
              <a:ext uri="{FF2B5EF4-FFF2-40B4-BE49-F238E27FC236}">
                <a16:creationId xmlns:a16="http://schemas.microsoft.com/office/drawing/2014/main" id="{846B38C6-3275-F249-D07A-EE764F73A0AE}"/>
              </a:ext>
            </a:extLst>
          </p:cNvPr>
          <p:cNvSpPr txBox="1">
            <a:spLocks noChangeArrowheads="1"/>
          </p:cNvSpPr>
          <p:nvPr/>
        </p:nvSpPr>
        <p:spPr bwMode="auto">
          <a:xfrm>
            <a:off x="690125" y="3107944"/>
            <a:ext cx="9188450" cy="147002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lvl1pPr algn="l" rtl="0" eaLnBrk="1" fontAlgn="base" hangingPunct="1">
              <a:lnSpc>
                <a:spcPct val="85000"/>
              </a:lnSpc>
              <a:spcBef>
                <a:spcPct val="0"/>
              </a:spcBef>
              <a:spcAft>
                <a:spcPct val="0"/>
              </a:spcAft>
              <a:defRPr sz="3200" b="1">
                <a:solidFill>
                  <a:schemeClr val="tx1"/>
                </a:solidFill>
                <a:latin typeface="+mj-lt"/>
                <a:ea typeface="ＭＳ Ｐゴシック" charset="0"/>
                <a:cs typeface="ＭＳ Ｐゴシック" charset="0"/>
              </a:defRPr>
            </a:lvl1pPr>
            <a:lvl2pPr algn="l" rtl="0" eaLnBrk="1" fontAlgn="base" hangingPunct="1">
              <a:lnSpc>
                <a:spcPct val="85000"/>
              </a:lnSpc>
              <a:spcBef>
                <a:spcPct val="0"/>
              </a:spcBef>
              <a:spcAft>
                <a:spcPct val="0"/>
              </a:spcAft>
              <a:defRPr sz="3200" b="1">
                <a:solidFill>
                  <a:schemeClr val="tx1"/>
                </a:solidFill>
                <a:latin typeface="Arial" charset="0"/>
                <a:ea typeface="ＭＳ Ｐゴシック" charset="0"/>
                <a:cs typeface="ＭＳ Ｐゴシック" charset="0"/>
              </a:defRPr>
            </a:lvl2pPr>
            <a:lvl3pPr algn="l" rtl="0" eaLnBrk="1" fontAlgn="base" hangingPunct="1">
              <a:lnSpc>
                <a:spcPct val="85000"/>
              </a:lnSpc>
              <a:spcBef>
                <a:spcPct val="0"/>
              </a:spcBef>
              <a:spcAft>
                <a:spcPct val="0"/>
              </a:spcAft>
              <a:defRPr sz="3200" b="1">
                <a:solidFill>
                  <a:schemeClr val="tx1"/>
                </a:solidFill>
                <a:latin typeface="Arial" charset="0"/>
                <a:ea typeface="ＭＳ Ｐゴシック" charset="0"/>
                <a:cs typeface="ＭＳ Ｐゴシック" charset="0"/>
              </a:defRPr>
            </a:lvl3pPr>
            <a:lvl4pPr algn="l" rtl="0" eaLnBrk="1" fontAlgn="base" hangingPunct="1">
              <a:lnSpc>
                <a:spcPct val="85000"/>
              </a:lnSpc>
              <a:spcBef>
                <a:spcPct val="0"/>
              </a:spcBef>
              <a:spcAft>
                <a:spcPct val="0"/>
              </a:spcAft>
              <a:defRPr sz="3200" b="1">
                <a:solidFill>
                  <a:schemeClr val="tx1"/>
                </a:solidFill>
                <a:latin typeface="Arial" charset="0"/>
                <a:ea typeface="ＭＳ Ｐゴシック" charset="0"/>
                <a:cs typeface="ＭＳ Ｐゴシック" charset="0"/>
              </a:defRPr>
            </a:lvl4pPr>
            <a:lvl5pPr algn="l" rtl="0" eaLnBrk="1" fontAlgn="base" hangingPunct="1">
              <a:lnSpc>
                <a:spcPct val="85000"/>
              </a:lnSpc>
              <a:spcBef>
                <a:spcPct val="0"/>
              </a:spcBef>
              <a:spcAft>
                <a:spcPct val="0"/>
              </a:spcAft>
              <a:defRPr sz="3200" b="1">
                <a:solidFill>
                  <a:schemeClr val="tx1"/>
                </a:solidFill>
                <a:latin typeface="Arial" charset="0"/>
                <a:ea typeface="ＭＳ Ｐゴシック" charset="0"/>
                <a:cs typeface="ＭＳ Ｐゴシック" charset="0"/>
              </a:defRPr>
            </a:lvl5pPr>
            <a:lvl6pPr marL="457189" algn="l" rtl="0" eaLnBrk="1" fontAlgn="base" hangingPunct="1">
              <a:lnSpc>
                <a:spcPct val="85000"/>
              </a:lnSpc>
              <a:spcBef>
                <a:spcPct val="0"/>
              </a:spcBef>
              <a:spcAft>
                <a:spcPct val="0"/>
              </a:spcAft>
              <a:defRPr sz="3200" b="1">
                <a:solidFill>
                  <a:schemeClr val="tx1"/>
                </a:solidFill>
                <a:latin typeface="Arial" charset="0"/>
              </a:defRPr>
            </a:lvl6pPr>
            <a:lvl7pPr marL="914377" algn="l" rtl="0" eaLnBrk="1" fontAlgn="base" hangingPunct="1">
              <a:lnSpc>
                <a:spcPct val="85000"/>
              </a:lnSpc>
              <a:spcBef>
                <a:spcPct val="0"/>
              </a:spcBef>
              <a:spcAft>
                <a:spcPct val="0"/>
              </a:spcAft>
              <a:defRPr sz="3200" b="1">
                <a:solidFill>
                  <a:schemeClr val="tx1"/>
                </a:solidFill>
                <a:latin typeface="Arial" charset="0"/>
              </a:defRPr>
            </a:lvl7pPr>
            <a:lvl8pPr marL="1371566" algn="l" rtl="0" eaLnBrk="1" fontAlgn="base" hangingPunct="1">
              <a:lnSpc>
                <a:spcPct val="85000"/>
              </a:lnSpc>
              <a:spcBef>
                <a:spcPct val="0"/>
              </a:spcBef>
              <a:spcAft>
                <a:spcPct val="0"/>
              </a:spcAft>
              <a:defRPr sz="3200" b="1">
                <a:solidFill>
                  <a:schemeClr val="tx1"/>
                </a:solidFill>
                <a:latin typeface="Arial" charset="0"/>
              </a:defRPr>
            </a:lvl8pPr>
            <a:lvl9pPr marL="1828754" algn="l" rtl="0" eaLnBrk="1" fontAlgn="base" hangingPunct="1">
              <a:lnSpc>
                <a:spcPct val="85000"/>
              </a:lnSpc>
              <a:spcBef>
                <a:spcPct val="0"/>
              </a:spcBef>
              <a:spcAft>
                <a:spcPct val="0"/>
              </a:spcAft>
              <a:defRPr sz="3200" b="1">
                <a:solidFill>
                  <a:schemeClr val="tx1"/>
                </a:solidFill>
                <a:latin typeface="Arial" charset="0"/>
              </a:defRPr>
            </a:lvl9pPr>
          </a:lstStyle>
          <a:p>
            <a:pPr algn="ctr"/>
            <a:r>
              <a:rPr lang="en-US" kern="0" dirty="0">
                <a:solidFill>
                  <a:srgbClr val="173263"/>
                </a:solidFill>
              </a:rPr>
              <a:t>Truckee Donner PUD Board Meeting</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8EB74-EEAB-34AF-2C1C-065EF20404C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9236" y="6168658"/>
            <a:ext cx="1371744" cy="689342"/>
          </a:xfrm>
          <a:prstGeom prst="rect">
            <a:avLst/>
          </a:prstGeom>
        </p:spPr>
      </p:pic>
      <p:sp>
        <p:nvSpPr>
          <p:cNvPr id="2" name="Title 1">
            <a:extLst>
              <a:ext uri="{FF2B5EF4-FFF2-40B4-BE49-F238E27FC236}">
                <a16:creationId xmlns:a16="http://schemas.microsoft.com/office/drawing/2014/main" id="{D7697A27-FAEC-442F-F69E-37A819D85BAF}"/>
              </a:ext>
            </a:extLst>
          </p:cNvPr>
          <p:cNvSpPr>
            <a:spLocks noGrp="1"/>
          </p:cNvSpPr>
          <p:nvPr>
            <p:ph type="title"/>
          </p:nvPr>
        </p:nvSpPr>
        <p:spPr/>
        <p:txBody>
          <a:bodyPr/>
          <a:lstStyle/>
          <a:p>
            <a:r>
              <a:rPr lang="en-US" dirty="0"/>
              <a:t>TDPUD Existing Power Supply Resources</a:t>
            </a:r>
          </a:p>
        </p:txBody>
      </p:sp>
      <p:graphicFrame>
        <p:nvGraphicFramePr>
          <p:cNvPr id="4" name="Table 3">
            <a:extLst>
              <a:ext uri="{FF2B5EF4-FFF2-40B4-BE49-F238E27FC236}">
                <a16:creationId xmlns:a16="http://schemas.microsoft.com/office/drawing/2014/main" id="{84661624-D336-5A52-E122-F5C1C14BE3FB}"/>
              </a:ext>
            </a:extLst>
          </p:cNvPr>
          <p:cNvGraphicFramePr>
            <a:graphicFrameLocks noGrp="1"/>
          </p:cNvGraphicFramePr>
          <p:nvPr/>
        </p:nvGraphicFramePr>
        <p:xfrm>
          <a:off x="613907" y="1226952"/>
          <a:ext cx="7452854" cy="5014194"/>
        </p:xfrm>
        <a:graphic>
          <a:graphicData uri="http://schemas.openxmlformats.org/drawingml/2006/table">
            <a:tbl>
              <a:tblPr>
                <a:tableStyleId>{E929F9F4-4A8F-4326-A1B4-22849713DDAB}</a:tableStyleId>
              </a:tblPr>
              <a:tblGrid>
                <a:gridCol w="2511781">
                  <a:extLst>
                    <a:ext uri="{9D8B030D-6E8A-4147-A177-3AD203B41FA5}">
                      <a16:colId xmlns:a16="http://schemas.microsoft.com/office/drawing/2014/main" val="2754071815"/>
                    </a:ext>
                  </a:extLst>
                </a:gridCol>
                <a:gridCol w="1868369">
                  <a:extLst>
                    <a:ext uri="{9D8B030D-6E8A-4147-A177-3AD203B41FA5}">
                      <a16:colId xmlns:a16="http://schemas.microsoft.com/office/drawing/2014/main" val="4030526345"/>
                    </a:ext>
                  </a:extLst>
                </a:gridCol>
                <a:gridCol w="1303321">
                  <a:extLst>
                    <a:ext uri="{9D8B030D-6E8A-4147-A177-3AD203B41FA5}">
                      <a16:colId xmlns:a16="http://schemas.microsoft.com/office/drawing/2014/main" val="2246214857"/>
                    </a:ext>
                  </a:extLst>
                </a:gridCol>
                <a:gridCol w="1769383">
                  <a:extLst>
                    <a:ext uri="{9D8B030D-6E8A-4147-A177-3AD203B41FA5}">
                      <a16:colId xmlns:a16="http://schemas.microsoft.com/office/drawing/2014/main" val="680535431"/>
                    </a:ext>
                  </a:extLst>
                </a:gridCol>
              </a:tblGrid>
              <a:tr h="645086">
                <a:tc>
                  <a:txBody>
                    <a:bodyPr/>
                    <a:lstStyle/>
                    <a:p>
                      <a:pPr algn="ctr" fontAlgn="ctr"/>
                      <a:r>
                        <a:rPr lang="en-US" sz="1600" b="1" u="none" strike="noStrike" dirty="0">
                          <a:solidFill>
                            <a:schemeClr val="tx1"/>
                          </a:solidFill>
                          <a:effectLst/>
                        </a:rPr>
                        <a:t>Resource</a:t>
                      </a:r>
                      <a:endParaRPr lang="en-US" sz="1600" b="1"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3263"/>
                    </a:solidFill>
                  </a:tcPr>
                </a:tc>
                <a:tc>
                  <a:txBody>
                    <a:bodyPr/>
                    <a:lstStyle/>
                    <a:p>
                      <a:pPr algn="ctr" fontAlgn="ctr"/>
                      <a:r>
                        <a:rPr lang="en-US" sz="1600" b="1" u="none" strike="noStrike" dirty="0">
                          <a:solidFill>
                            <a:schemeClr val="tx1"/>
                          </a:solidFill>
                          <a:effectLst/>
                        </a:rPr>
                        <a:t>Owner</a:t>
                      </a:r>
                      <a:endParaRPr lang="en-US" sz="1600" b="1"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3263"/>
                    </a:solidFill>
                  </a:tcPr>
                </a:tc>
                <a:tc>
                  <a:txBody>
                    <a:bodyPr/>
                    <a:lstStyle/>
                    <a:p>
                      <a:pPr algn="ctr" fontAlgn="ctr"/>
                      <a:r>
                        <a:rPr lang="en-US" sz="1600" b="1" u="none" strike="noStrike" dirty="0">
                          <a:solidFill>
                            <a:schemeClr val="tx1"/>
                          </a:solidFill>
                          <a:effectLst/>
                        </a:rPr>
                        <a:t>TDPUD Share (MW)</a:t>
                      </a:r>
                      <a:endParaRPr lang="en-US" sz="1600" b="1"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3263"/>
                    </a:solidFill>
                  </a:tcPr>
                </a:tc>
                <a:tc>
                  <a:txBody>
                    <a:bodyPr/>
                    <a:lstStyle/>
                    <a:p>
                      <a:pPr algn="ctr" fontAlgn="ctr"/>
                      <a:r>
                        <a:rPr lang="en-US" sz="1600" b="1" u="none" strike="noStrike" dirty="0">
                          <a:solidFill>
                            <a:schemeClr val="tx1"/>
                          </a:solidFill>
                          <a:effectLst/>
                        </a:rPr>
                        <a:t>Notes</a:t>
                      </a:r>
                      <a:endParaRPr lang="en-US" sz="1600" b="1"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3263"/>
                    </a:solidFill>
                  </a:tcPr>
                </a:tc>
                <a:extLst>
                  <a:ext uri="{0D108BD9-81ED-4DB2-BD59-A6C34878D82A}">
                    <a16:rowId xmlns:a16="http://schemas.microsoft.com/office/drawing/2014/main" val="1116944676"/>
                  </a:ext>
                </a:extLst>
              </a:tr>
              <a:tr h="430057">
                <a:tc>
                  <a:txBody>
                    <a:bodyPr/>
                    <a:lstStyle/>
                    <a:p>
                      <a:pPr algn="l" fontAlgn="ctr"/>
                      <a:r>
                        <a:rPr lang="en-US" sz="1600" u="none" strike="noStrike" dirty="0">
                          <a:solidFill>
                            <a:srgbClr val="173263"/>
                          </a:solidFill>
                          <a:effectLst/>
                        </a:rPr>
                        <a:t>Horse Butte Wind Phase I</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dirty="0">
                          <a:solidFill>
                            <a:srgbClr val="173263"/>
                          </a:solidFill>
                          <a:effectLst/>
                        </a:rPr>
                        <a:t>UAMPS</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dirty="0">
                          <a:solidFill>
                            <a:srgbClr val="173263"/>
                          </a:solidFill>
                          <a:effectLst/>
                        </a:rPr>
                        <a:t>15</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dirty="0">
                          <a:solidFill>
                            <a:srgbClr val="173263"/>
                          </a:solidFill>
                          <a:effectLst/>
                        </a:rPr>
                        <a:t> </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440600709"/>
                  </a:ext>
                </a:extLst>
              </a:tr>
              <a:tr h="250249">
                <a:tc>
                  <a:txBody>
                    <a:bodyPr/>
                    <a:lstStyle/>
                    <a:p>
                      <a:pPr algn="l" fontAlgn="ctr"/>
                      <a:r>
                        <a:rPr lang="en-US" sz="1600" u="none" strike="noStrike" dirty="0">
                          <a:solidFill>
                            <a:srgbClr val="173263"/>
                          </a:solidFill>
                          <a:effectLst/>
                        </a:rPr>
                        <a:t>Pleasant Valley Wind</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dirty="0">
                          <a:solidFill>
                            <a:srgbClr val="173263"/>
                          </a:solidFill>
                          <a:effectLst/>
                        </a:rPr>
                        <a:t>UAMPS</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dirty="0">
                          <a:solidFill>
                            <a:srgbClr val="173263"/>
                          </a:solidFill>
                          <a:effectLst/>
                        </a:rPr>
                        <a:t>0.25</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dirty="0">
                          <a:solidFill>
                            <a:srgbClr val="173263"/>
                          </a:solidFill>
                          <a:effectLst/>
                        </a:rPr>
                        <a:t> </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92913602"/>
                  </a:ext>
                </a:extLst>
              </a:tr>
              <a:tr h="458870">
                <a:tc>
                  <a:txBody>
                    <a:bodyPr/>
                    <a:lstStyle/>
                    <a:p>
                      <a:pPr algn="l" fontAlgn="ctr"/>
                      <a:r>
                        <a:rPr lang="en-US" sz="1600" u="none" strike="noStrike" dirty="0">
                          <a:solidFill>
                            <a:srgbClr val="173263"/>
                          </a:solidFill>
                          <a:effectLst/>
                        </a:rPr>
                        <a:t>Trans-Jordan Landfill Gas</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dirty="0">
                          <a:solidFill>
                            <a:srgbClr val="173263"/>
                          </a:solidFill>
                          <a:effectLst/>
                        </a:rPr>
                        <a:t>UAMPS</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dirty="0">
                          <a:solidFill>
                            <a:srgbClr val="173263"/>
                          </a:solidFill>
                          <a:effectLst/>
                        </a:rPr>
                        <a:t>3.2</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dirty="0">
                          <a:solidFill>
                            <a:srgbClr val="173263"/>
                          </a:solidFill>
                          <a:effectLst/>
                        </a:rPr>
                        <a:t>Expires in 2024</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633976749"/>
                  </a:ext>
                </a:extLst>
              </a:tr>
              <a:tr h="250249">
                <a:tc>
                  <a:txBody>
                    <a:bodyPr/>
                    <a:lstStyle/>
                    <a:p>
                      <a:pPr algn="l" fontAlgn="ctr"/>
                      <a:r>
                        <a:rPr lang="en-US" sz="1600" u="none" strike="noStrike" dirty="0">
                          <a:solidFill>
                            <a:srgbClr val="173263"/>
                          </a:solidFill>
                          <a:effectLst/>
                        </a:rPr>
                        <a:t>Nebo Natural Gas</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79"/>
                    </a:solidFill>
                  </a:tcPr>
                </a:tc>
                <a:tc>
                  <a:txBody>
                    <a:bodyPr/>
                    <a:lstStyle/>
                    <a:p>
                      <a:pPr algn="ctr" fontAlgn="ctr"/>
                      <a:r>
                        <a:rPr lang="en-US" sz="1600" u="none" strike="noStrike" dirty="0">
                          <a:solidFill>
                            <a:srgbClr val="173263"/>
                          </a:solidFill>
                          <a:effectLst/>
                        </a:rPr>
                        <a:t>UAMPS</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79"/>
                    </a:solidFill>
                  </a:tcPr>
                </a:tc>
                <a:tc>
                  <a:txBody>
                    <a:bodyPr/>
                    <a:lstStyle/>
                    <a:p>
                      <a:pPr algn="ctr" fontAlgn="ctr"/>
                      <a:r>
                        <a:rPr lang="en-US" sz="1600" u="none" strike="noStrike" dirty="0">
                          <a:solidFill>
                            <a:srgbClr val="173263"/>
                          </a:solidFill>
                          <a:effectLst/>
                        </a:rPr>
                        <a:t>5</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79"/>
                    </a:solidFill>
                  </a:tcPr>
                </a:tc>
                <a:tc>
                  <a:txBody>
                    <a:bodyPr/>
                    <a:lstStyle/>
                    <a:p>
                      <a:pPr algn="ctr" fontAlgn="ctr"/>
                      <a:r>
                        <a:rPr lang="en-US" sz="1600" u="none" strike="noStrike" dirty="0">
                          <a:solidFill>
                            <a:srgbClr val="173263"/>
                          </a:solidFill>
                          <a:effectLst/>
                        </a:rPr>
                        <a:t> </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79"/>
                    </a:solidFill>
                  </a:tcPr>
                </a:tc>
                <a:extLst>
                  <a:ext uri="{0D108BD9-81ED-4DB2-BD59-A6C34878D82A}">
                    <a16:rowId xmlns:a16="http://schemas.microsoft.com/office/drawing/2014/main" val="382854336"/>
                  </a:ext>
                </a:extLst>
              </a:tr>
              <a:tr h="487892">
                <a:tc>
                  <a:txBody>
                    <a:bodyPr/>
                    <a:lstStyle/>
                    <a:p>
                      <a:pPr algn="l" fontAlgn="ctr"/>
                      <a:r>
                        <a:rPr lang="en-US" sz="1600" u="none" strike="noStrike" dirty="0">
                          <a:solidFill>
                            <a:srgbClr val="173263"/>
                          </a:solidFill>
                          <a:effectLst/>
                        </a:rPr>
                        <a:t>Veyo Waste Heat Recovery</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r>
                        <a:rPr lang="en-US" sz="1600" u="none" strike="noStrike" dirty="0">
                          <a:solidFill>
                            <a:srgbClr val="173263"/>
                          </a:solidFill>
                          <a:effectLst/>
                        </a:rPr>
                        <a:t>UAMPS</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r>
                        <a:rPr lang="en-US" sz="1600" u="none" strike="noStrike" dirty="0">
                          <a:solidFill>
                            <a:srgbClr val="173263"/>
                          </a:solidFill>
                          <a:effectLst/>
                        </a:rPr>
                        <a:t>1.7</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r>
                        <a:rPr lang="en-US" sz="1600" u="none" strike="noStrike" dirty="0">
                          <a:solidFill>
                            <a:srgbClr val="173263"/>
                          </a:solidFill>
                          <a:effectLst/>
                        </a:rPr>
                        <a:t> </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901105219"/>
                  </a:ext>
                </a:extLst>
              </a:tr>
              <a:tr h="250249">
                <a:tc>
                  <a:txBody>
                    <a:bodyPr/>
                    <a:lstStyle/>
                    <a:p>
                      <a:pPr algn="l" fontAlgn="ctr"/>
                      <a:r>
                        <a:rPr lang="en-US" sz="1600" u="none" strike="noStrike" dirty="0">
                          <a:solidFill>
                            <a:srgbClr val="173263"/>
                          </a:solidFill>
                          <a:effectLst/>
                        </a:rPr>
                        <a:t>Red Mesa Solar</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dirty="0">
                          <a:solidFill>
                            <a:srgbClr val="173263"/>
                          </a:solidFill>
                          <a:effectLst/>
                        </a:rPr>
                        <a:t>UAMPS</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dirty="0">
                          <a:solidFill>
                            <a:srgbClr val="173263"/>
                          </a:solidFill>
                          <a:effectLst/>
                        </a:rPr>
                        <a:t>6</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dirty="0">
                          <a:solidFill>
                            <a:srgbClr val="173263"/>
                          </a:solidFill>
                          <a:effectLst/>
                        </a:rPr>
                        <a:t> </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666755613"/>
                  </a:ext>
                </a:extLst>
              </a:tr>
              <a:tr h="309219">
                <a:tc>
                  <a:txBody>
                    <a:bodyPr/>
                    <a:lstStyle/>
                    <a:p>
                      <a:pPr algn="l" fontAlgn="ctr"/>
                      <a:r>
                        <a:rPr lang="en-US" sz="1600" u="none" strike="noStrike" dirty="0">
                          <a:solidFill>
                            <a:srgbClr val="173263"/>
                          </a:solidFill>
                          <a:effectLst/>
                        </a:rPr>
                        <a:t>5-Year Market Purchase</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79"/>
                    </a:solidFill>
                  </a:tcPr>
                </a:tc>
                <a:tc>
                  <a:txBody>
                    <a:bodyPr/>
                    <a:lstStyle/>
                    <a:p>
                      <a:pPr algn="ctr" fontAlgn="ctr"/>
                      <a:r>
                        <a:rPr lang="en-US" sz="1600" u="none" strike="noStrike" dirty="0">
                          <a:solidFill>
                            <a:srgbClr val="173263"/>
                          </a:solidFill>
                          <a:effectLst/>
                        </a:rPr>
                        <a:t>UAMPS</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79"/>
                    </a:solidFill>
                  </a:tcPr>
                </a:tc>
                <a:tc>
                  <a:txBody>
                    <a:bodyPr/>
                    <a:lstStyle/>
                    <a:p>
                      <a:pPr algn="ctr" fontAlgn="ctr"/>
                      <a:r>
                        <a:rPr lang="en-US" sz="1600" u="none" strike="noStrike" dirty="0">
                          <a:solidFill>
                            <a:srgbClr val="173263"/>
                          </a:solidFill>
                          <a:effectLst/>
                        </a:rPr>
                        <a:t>4</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79"/>
                    </a:solidFill>
                  </a:tcPr>
                </a:tc>
                <a:tc>
                  <a:txBody>
                    <a:bodyPr/>
                    <a:lstStyle/>
                    <a:p>
                      <a:pPr algn="ctr" fontAlgn="ctr"/>
                      <a:r>
                        <a:rPr lang="en-US" sz="1600" u="none" strike="noStrike" dirty="0">
                          <a:solidFill>
                            <a:srgbClr val="173263"/>
                          </a:solidFill>
                          <a:effectLst/>
                        </a:rPr>
                        <a:t>Expires in 2027 </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79"/>
                    </a:solidFill>
                  </a:tcPr>
                </a:tc>
                <a:extLst>
                  <a:ext uri="{0D108BD9-81ED-4DB2-BD59-A6C34878D82A}">
                    <a16:rowId xmlns:a16="http://schemas.microsoft.com/office/drawing/2014/main" val="481497133"/>
                  </a:ext>
                </a:extLst>
              </a:tr>
              <a:tr h="430057">
                <a:tc>
                  <a:txBody>
                    <a:bodyPr/>
                    <a:lstStyle/>
                    <a:p>
                      <a:pPr algn="l" fontAlgn="ctr"/>
                      <a:r>
                        <a:rPr lang="en-US" sz="1600" u="none" strike="noStrike" dirty="0">
                          <a:solidFill>
                            <a:srgbClr val="173263"/>
                          </a:solidFill>
                          <a:effectLst/>
                        </a:rPr>
                        <a:t>Stampede Powerplant </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dirty="0">
                          <a:solidFill>
                            <a:srgbClr val="173263"/>
                          </a:solidFill>
                          <a:effectLst/>
                        </a:rPr>
                        <a:t>WAPA</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dirty="0">
                          <a:solidFill>
                            <a:srgbClr val="173263"/>
                          </a:solidFill>
                          <a:effectLst/>
                        </a:rPr>
                        <a:t>4</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dirty="0">
                          <a:solidFill>
                            <a:srgbClr val="173263"/>
                          </a:solidFill>
                          <a:effectLst/>
                        </a:rPr>
                        <a:t>Expires in 2024*</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99155524"/>
                  </a:ext>
                </a:extLst>
              </a:tr>
              <a:tr h="430057">
                <a:tc>
                  <a:txBody>
                    <a:bodyPr/>
                    <a:lstStyle/>
                    <a:p>
                      <a:pPr algn="l" fontAlgn="ctr"/>
                      <a:r>
                        <a:rPr lang="en-US" sz="1600" u="none" strike="noStrike" kern="1200" dirty="0">
                          <a:solidFill>
                            <a:srgbClr val="173263"/>
                          </a:solidFill>
                          <a:effectLst/>
                          <a:latin typeface="+mn-lt"/>
                          <a:ea typeface="+mn-ea"/>
                          <a:cs typeface="+mn-cs"/>
                        </a:rPr>
                        <a:t>26 Foot Drop Hydro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US" sz="1600" u="none" strike="noStrike" kern="1200" dirty="0">
                          <a:solidFill>
                            <a:srgbClr val="173263"/>
                          </a:solidFill>
                          <a:effectLst/>
                          <a:latin typeface="+mn-lt"/>
                          <a:ea typeface="+mn-ea"/>
                          <a:cs typeface="+mn-cs"/>
                        </a:rPr>
                        <a:t>TCID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kern="1200" dirty="0">
                          <a:solidFill>
                            <a:srgbClr val="173263"/>
                          </a:solidFill>
                          <a:effectLst/>
                          <a:latin typeface="+mn-lt"/>
                          <a:ea typeface="+mn-ea"/>
                          <a:cs typeface="+mn-cs"/>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US" sz="1600" u="none" strike="noStrike" dirty="0">
                          <a:solidFill>
                            <a:srgbClr val="173263"/>
                          </a:solidFill>
                          <a:effectLst/>
                        </a:rPr>
                        <a:t>Expires in 2023* </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119268487"/>
                  </a:ext>
                </a:extLst>
              </a:tr>
              <a:tr h="430057">
                <a:tc>
                  <a:txBody>
                    <a:bodyPr/>
                    <a:lstStyle/>
                    <a:p>
                      <a:pPr algn="l" fontAlgn="ctr"/>
                      <a:r>
                        <a:rPr lang="en-US" sz="1600" u="none" strike="noStrike" dirty="0">
                          <a:solidFill>
                            <a:srgbClr val="173263"/>
                          </a:solidFill>
                          <a:effectLst/>
                        </a:rPr>
                        <a:t>Old Lahontan Hydroelectric</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dirty="0">
                          <a:solidFill>
                            <a:srgbClr val="173263"/>
                          </a:solidFill>
                          <a:effectLst/>
                        </a:rPr>
                        <a:t>TCID</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dirty="0">
                          <a:solidFill>
                            <a:srgbClr val="173263"/>
                          </a:solidFill>
                          <a:effectLst/>
                        </a:rPr>
                        <a:t>2.7</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US" sz="1600" u="none" strike="noStrike" dirty="0">
                          <a:solidFill>
                            <a:srgbClr val="173263"/>
                          </a:solidFill>
                          <a:effectLst/>
                        </a:rPr>
                        <a:t>Expires in 2023*</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98184866"/>
                  </a:ext>
                </a:extLst>
              </a:tr>
              <a:tr h="391903">
                <a:tc>
                  <a:txBody>
                    <a:bodyPr/>
                    <a:lstStyle/>
                    <a:p>
                      <a:pPr algn="l" fontAlgn="ctr"/>
                      <a:r>
                        <a:rPr lang="en-US" sz="1600" u="none" strike="noStrike" dirty="0">
                          <a:solidFill>
                            <a:srgbClr val="173263"/>
                          </a:solidFill>
                          <a:effectLst/>
                        </a:rPr>
                        <a:t>Central </a:t>
                      </a:r>
                      <a:r>
                        <a:rPr lang="en-US" sz="1600" u="none" strike="noStrike" kern="1200" dirty="0">
                          <a:solidFill>
                            <a:srgbClr val="173263"/>
                          </a:solidFill>
                          <a:effectLst/>
                          <a:latin typeface="+mn-lt"/>
                          <a:ea typeface="+mn-ea"/>
                          <a:cs typeface="+mn-cs"/>
                        </a:rPr>
                        <a:t>Valley</a:t>
                      </a:r>
                      <a:r>
                        <a:rPr lang="en-US" sz="1600" u="none" strike="noStrike" dirty="0">
                          <a:solidFill>
                            <a:srgbClr val="173263"/>
                          </a:solidFill>
                          <a:effectLst/>
                        </a:rPr>
                        <a:t> Project</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a:txBody>
                    <a:bodyPr/>
                    <a:lstStyle/>
                    <a:p>
                      <a:pPr algn="ctr" fontAlgn="ctr"/>
                      <a:r>
                        <a:rPr lang="en-US" sz="1600" u="none" strike="noStrike" dirty="0">
                          <a:solidFill>
                            <a:srgbClr val="173263"/>
                          </a:solidFill>
                          <a:effectLst/>
                        </a:rPr>
                        <a:t>WAPA</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a:txBody>
                    <a:bodyPr/>
                    <a:lstStyle/>
                    <a:p>
                      <a:pPr algn="ctr" fontAlgn="ctr"/>
                      <a:r>
                        <a:rPr lang="en-US" sz="1600" u="none" strike="noStrike" dirty="0">
                          <a:solidFill>
                            <a:srgbClr val="173263"/>
                          </a:solidFill>
                          <a:effectLst/>
                        </a:rPr>
                        <a:t>2</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a:txBody>
                    <a:bodyPr/>
                    <a:lstStyle/>
                    <a:p>
                      <a:pPr algn="ctr" fontAlgn="ctr"/>
                      <a:r>
                        <a:rPr lang="en-US" sz="1600" u="none" strike="noStrike" dirty="0">
                          <a:solidFill>
                            <a:srgbClr val="173263"/>
                          </a:solidFill>
                          <a:effectLst/>
                        </a:rPr>
                        <a:t>Available in 2025</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4000348438"/>
                  </a:ext>
                </a:extLst>
              </a:tr>
              <a:tr h="250249">
                <a:tc>
                  <a:txBody>
                    <a:bodyPr/>
                    <a:lstStyle/>
                    <a:p>
                      <a:pPr algn="l" fontAlgn="ctr"/>
                      <a:r>
                        <a:rPr lang="en-US" sz="1600" u="none" strike="noStrike" kern="1200" dirty="0">
                          <a:solidFill>
                            <a:srgbClr val="173263"/>
                          </a:solidFill>
                          <a:effectLst/>
                          <a:latin typeface="+mn-lt"/>
                          <a:ea typeface="+mn-ea"/>
                          <a:cs typeface="+mn-cs"/>
                        </a:rPr>
                        <a:t>Spot Market Purchase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79"/>
                    </a:solidFill>
                  </a:tcPr>
                </a:tc>
                <a:tc>
                  <a:txBody>
                    <a:bodyPr/>
                    <a:lstStyle/>
                    <a:p>
                      <a:pPr algn="ctr" fontAlgn="ctr"/>
                      <a:r>
                        <a:rPr lang="en-US" sz="1600" u="none" strike="noStrike" kern="1200" dirty="0">
                          <a:solidFill>
                            <a:srgbClr val="173263"/>
                          </a:solidFill>
                          <a:effectLst/>
                          <a:latin typeface="+mn-lt"/>
                          <a:ea typeface="+mn-ea"/>
                          <a:cs typeface="+mn-cs"/>
                        </a:rPr>
                        <a:t>UAMPS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79"/>
                    </a:solidFill>
                  </a:tcPr>
                </a:tc>
                <a:tc>
                  <a:txBody>
                    <a:bodyPr/>
                    <a:lstStyle/>
                    <a:p>
                      <a:pPr algn="ctr" fontAlgn="ctr"/>
                      <a:r>
                        <a:rPr lang="en-US" sz="1600" u="none" strike="noStrike" kern="1200" dirty="0">
                          <a:solidFill>
                            <a:srgbClr val="173263"/>
                          </a:solidFill>
                          <a:effectLst/>
                          <a:latin typeface="+mn-lt"/>
                          <a:ea typeface="+mn-ea"/>
                          <a:cs typeface="+mn-cs"/>
                        </a:rPr>
                        <a:t>No limit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79"/>
                    </a:solidFill>
                  </a:tcPr>
                </a:tc>
                <a:tc>
                  <a:txBody>
                    <a:bodyPr/>
                    <a:lstStyle/>
                    <a:p>
                      <a:pPr algn="ctr" fontAlgn="ct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79"/>
                    </a:solidFill>
                  </a:tcPr>
                </a:tc>
                <a:extLst>
                  <a:ext uri="{0D108BD9-81ED-4DB2-BD59-A6C34878D82A}">
                    <a16:rowId xmlns:a16="http://schemas.microsoft.com/office/drawing/2014/main" val="2028161962"/>
                  </a:ext>
                </a:extLst>
              </a:tr>
            </a:tbl>
          </a:graphicData>
        </a:graphic>
      </p:graphicFrame>
      <p:sp>
        <p:nvSpPr>
          <p:cNvPr id="3" name="TextBox 2">
            <a:extLst>
              <a:ext uri="{FF2B5EF4-FFF2-40B4-BE49-F238E27FC236}">
                <a16:creationId xmlns:a16="http://schemas.microsoft.com/office/drawing/2014/main" id="{DDDC21FE-1F77-899D-7F42-300769CCB6AF}"/>
              </a:ext>
            </a:extLst>
          </p:cNvPr>
          <p:cNvSpPr txBox="1"/>
          <p:nvPr/>
        </p:nvSpPr>
        <p:spPr>
          <a:xfrm>
            <a:off x="8447963" y="2333762"/>
            <a:ext cx="1528549" cy="338554"/>
          </a:xfrm>
          <a:prstGeom prst="rect">
            <a:avLst/>
          </a:prstGeom>
          <a:solidFill>
            <a:srgbClr val="92D050"/>
          </a:solidFill>
        </p:spPr>
        <p:txBody>
          <a:bodyPr wrap="square" rtlCol="0">
            <a:spAutoFit/>
          </a:bodyPr>
          <a:lstStyle/>
          <a:p>
            <a:r>
              <a:rPr lang="en-US" sz="1600" dirty="0">
                <a:solidFill>
                  <a:srgbClr val="173263"/>
                </a:solidFill>
              </a:rPr>
              <a:t>RPS Eligible</a:t>
            </a:r>
          </a:p>
        </p:txBody>
      </p:sp>
      <p:sp>
        <p:nvSpPr>
          <p:cNvPr id="5" name="TextBox 4">
            <a:extLst>
              <a:ext uri="{FF2B5EF4-FFF2-40B4-BE49-F238E27FC236}">
                <a16:creationId xmlns:a16="http://schemas.microsoft.com/office/drawing/2014/main" id="{A16F9016-924B-BF35-D72E-67C1F5F51FE0}"/>
              </a:ext>
            </a:extLst>
          </p:cNvPr>
          <p:cNvSpPr txBox="1"/>
          <p:nvPr/>
        </p:nvSpPr>
        <p:spPr>
          <a:xfrm>
            <a:off x="8447962" y="3213781"/>
            <a:ext cx="1528551" cy="830997"/>
          </a:xfrm>
          <a:prstGeom prst="rect">
            <a:avLst/>
          </a:prstGeom>
          <a:solidFill>
            <a:srgbClr val="FFD579"/>
          </a:solidFill>
        </p:spPr>
        <p:txBody>
          <a:bodyPr wrap="square" rtlCol="0">
            <a:spAutoFit/>
          </a:bodyPr>
          <a:lstStyle/>
          <a:p>
            <a:r>
              <a:rPr lang="en-US" sz="1600" dirty="0">
                <a:solidFill>
                  <a:srgbClr val="173263"/>
                </a:solidFill>
              </a:rPr>
              <a:t>Neither GHG-Free, nor RPS eligible</a:t>
            </a:r>
          </a:p>
        </p:txBody>
      </p:sp>
      <p:sp>
        <p:nvSpPr>
          <p:cNvPr id="6" name="TextBox 5">
            <a:extLst>
              <a:ext uri="{FF2B5EF4-FFF2-40B4-BE49-F238E27FC236}">
                <a16:creationId xmlns:a16="http://schemas.microsoft.com/office/drawing/2014/main" id="{2F58EE1C-26A0-801C-0BA9-6997787D168E}"/>
              </a:ext>
            </a:extLst>
          </p:cNvPr>
          <p:cNvSpPr txBox="1"/>
          <p:nvPr/>
        </p:nvSpPr>
        <p:spPr>
          <a:xfrm>
            <a:off x="8447963" y="4586243"/>
            <a:ext cx="1528549" cy="830997"/>
          </a:xfrm>
          <a:prstGeom prst="rect">
            <a:avLst/>
          </a:prstGeom>
          <a:solidFill>
            <a:schemeClr val="bg1">
              <a:lumMod val="20000"/>
              <a:lumOff val="80000"/>
            </a:schemeClr>
          </a:solidFill>
        </p:spPr>
        <p:txBody>
          <a:bodyPr wrap="square" rtlCol="0">
            <a:spAutoFit/>
          </a:bodyPr>
          <a:lstStyle/>
          <a:p>
            <a:r>
              <a:rPr lang="en-US" sz="1600" dirty="0">
                <a:solidFill>
                  <a:srgbClr val="173263"/>
                </a:solidFill>
              </a:rPr>
              <a:t>GHG-Free, but not RPS eligible</a:t>
            </a:r>
          </a:p>
        </p:txBody>
      </p:sp>
      <p:sp>
        <p:nvSpPr>
          <p:cNvPr id="7" name="TextBox 6">
            <a:extLst>
              <a:ext uri="{FF2B5EF4-FFF2-40B4-BE49-F238E27FC236}">
                <a16:creationId xmlns:a16="http://schemas.microsoft.com/office/drawing/2014/main" id="{E3E47620-06DE-CBD4-F813-72E75AFAC08C}"/>
              </a:ext>
            </a:extLst>
          </p:cNvPr>
          <p:cNvSpPr txBox="1"/>
          <p:nvPr/>
        </p:nvSpPr>
        <p:spPr>
          <a:xfrm>
            <a:off x="1450980" y="6241146"/>
            <a:ext cx="2813655" cy="369332"/>
          </a:xfrm>
          <a:prstGeom prst="rect">
            <a:avLst/>
          </a:prstGeom>
          <a:noFill/>
        </p:spPr>
        <p:txBody>
          <a:bodyPr wrap="none" rtlCol="0">
            <a:spAutoFit/>
          </a:bodyPr>
          <a:lstStyle/>
          <a:p>
            <a:r>
              <a:rPr lang="en-US" sz="1800" dirty="0">
                <a:solidFill>
                  <a:srgbClr val="173263"/>
                </a:solidFill>
              </a:rPr>
              <a:t>* Assumed to be renewed</a:t>
            </a:r>
          </a:p>
        </p:txBody>
      </p:sp>
      <p:pic>
        <p:nvPicPr>
          <p:cNvPr id="10" name="Picture 9">
            <a:extLst>
              <a:ext uri="{FF2B5EF4-FFF2-40B4-BE49-F238E27FC236}">
                <a16:creationId xmlns:a16="http://schemas.microsoft.com/office/drawing/2014/main" id="{E7CA0FD1-3B78-5A93-57CD-382DF0373B4B}"/>
              </a:ext>
            </a:extLst>
          </p:cNvPr>
          <p:cNvPicPr>
            <a:picLocks noChangeAspect="1"/>
          </p:cNvPicPr>
          <p:nvPr/>
        </p:nvPicPr>
        <p:blipFill>
          <a:blip r:embed="rId3"/>
          <a:stretch>
            <a:fillRect/>
          </a:stretch>
        </p:blipFill>
        <p:spPr>
          <a:xfrm>
            <a:off x="8512910" y="6205671"/>
            <a:ext cx="1774090" cy="652329"/>
          </a:xfrm>
          <a:prstGeom prst="rect">
            <a:avLst/>
          </a:prstGeom>
        </p:spPr>
      </p:pic>
    </p:spTree>
    <p:extLst>
      <p:ext uri="{BB962C8B-B14F-4D97-AF65-F5344CB8AC3E}">
        <p14:creationId xmlns:p14="http://schemas.microsoft.com/office/powerpoint/2010/main" val="110728961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03E49C-B2A6-8563-5832-D94F112CF1D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236" y="6168658"/>
            <a:ext cx="1371744" cy="689342"/>
          </a:xfrm>
          <a:prstGeom prst="rect">
            <a:avLst/>
          </a:prstGeom>
        </p:spPr>
      </p:pic>
      <p:sp>
        <p:nvSpPr>
          <p:cNvPr id="2" name="Title 1">
            <a:extLst>
              <a:ext uri="{FF2B5EF4-FFF2-40B4-BE49-F238E27FC236}">
                <a16:creationId xmlns:a16="http://schemas.microsoft.com/office/drawing/2014/main" id="{D7697A27-FAEC-442F-F69E-37A819D85BAF}"/>
              </a:ext>
            </a:extLst>
          </p:cNvPr>
          <p:cNvSpPr>
            <a:spLocks noGrp="1"/>
          </p:cNvSpPr>
          <p:nvPr>
            <p:ph type="title"/>
          </p:nvPr>
        </p:nvSpPr>
        <p:spPr/>
        <p:txBody>
          <a:bodyPr/>
          <a:lstStyle/>
          <a:p>
            <a:r>
              <a:rPr lang="en-US" dirty="0"/>
              <a:t>TDPUD Future Power Supply Resource Possibilities</a:t>
            </a:r>
          </a:p>
        </p:txBody>
      </p:sp>
      <p:graphicFrame>
        <p:nvGraphicFramePr>
          <p:cNvPr id="4" name="Table 3">
            <a:extLst>
              <a:ext uri="{FF2B5EF4-FFF2-40B4-BE49-F238E27FC236}">
                <a16:creationId xmlns:a16="http://schemas.microsoft.com/office/drawing/2014/main" id="{84661624-D336-5A52-E122-F5C1C14BE3FB}"/>
              </a:ext>
            </a:extLst>
          </p:cNvPr>
          <p:cNvGraphicFramePr>
            <a:graphicFrameLocks noGrp="1"/>
          </p:cNvGraphicFramePr>
          <p:nvPr/>
        </p:nvGraphicFramePr>
        <p:xfrm>
          <a:off x="597074" y="1143000"/>
          <a:ext cx="7710985" cy="5061857"/>
        </p:xfrm>
        <a:graphic>
          <a:graphicData uri="http://schemas.openxmlformats.org/drawingml/2006/table">
            <a:tbl>
              <a:tblPr>
                <a:tableStyleId>{E929F9F4-4A8F-4326-A1B4-22849713DDAB}</a:tableStyleId>
              </a:tblPr>
              <a:tblGrid>
                <a:gridCol w="3973059">
                  <a:extLst>
                    <a:ext uri="{9D8B030D-6E8A-4147-A177-3AD203B41FA5}">
                      <a16:colId xmlns:a16="http://schemas.microsoft.com/office/drawing/2014/main" val="2754071815"/>
                    </a:ext>
                  </a:extLst>
                </a:gridCol>
                <a:gridCol w="972993">
                  <a:extLst>
                    <a:ext uri="{9D8B030D-6E8A-4147-A177-3AD203B41FA5}">
                      <a16:colId xmlns:a16="http://schemas.microsoft.com/office/drawing/2014/main" val="4030526345"/>
                    </a:ext>
                  </a:extLst>
                </a:gridCol>
                <a:gridCol w="1299075">
                  <a:extLst>
                    <a:ext uri="{9D8B030D-6E8A-4147-A177-3AD203B41FA5}">
                      <a16:colId xmlns:a16="http://schemas.microsoft.com/office/drawing/2014/main" val="2246214857"/>
                    </a:ext>
                  </a:extLst>
                </a:gridCol>
                <a:gridCol w="1465858">
                  <a:extLst>
                    <a:ext uri="{9D8B030D-6E8A-4147-A177-3AD203B41FA5}">
                      <a16:colId xmlns:a16="http://schemas.microsoft.com/office/drawing/2014/main" val="680535431"/>
                    </a:ext>
                  </a:extLst>
                </a:gridCol>
              </a:tblGrid>
              <a:tr h="182354">
                <a:tc>
                  <a:txBody>
                    <a:bodyPr/>
                    <a:lstStyle/>
                    <a:p>
                      <a:pPr algn="ctr" fontAlgn="ctr"/>
                      <a:r>
                        <a:rPr lang="en-US" sz="1600" b="1" u="none" strike="noStrike" dirty="0">
                          <a:solidFill>
                            <a:schemeClr val="tx1"/>
                          </a:solidFill>
                          <a:effectLst/>
                        </a:rPr>
                        <a:t>Resource</a:t>
                      </a:r>
                      <a:endParaRPr lang="en-US" sz="1600" b="1"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600" b="1" u="none" strike="noStrike" dirty="0">
                          <a:solidFill>
                            <a:schemeClr val="tx1"/>
                          </a:solidFill>
                          <a:effectLst/>
                        </a:rPr>
                        <a:t>Owner</a:t>
                      </a:r>
                      <a:endParaRPr lang="en-US" sz="1600" b="1"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600" b="1" u="none" strike="noStrike" dirty="0">
                          <a:solidFill>
                            <a:schemeClr val="tx1"/>
                          </a:solidFill>
                          <a:effectLst/>
                        </a:rPr>
                        <a:t>TDPUD Share (MW)</a:t>
                      </a:r>
                      <a:endParaRPr lang="en-US" sz="1600" b="1"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600" b="1" u="none" strike="noStrike" dirty="0">
                          <a:solidFill>
                            <a:schemeClr val="tx1"/>
                          </a:solidFill>
                          <a:effectLst/>
                        </a:rPr>
                        <a:t>Earliest Year Available</a:t>
                      </a:r>
                      <a:endParaRPr lang="en-US" sz="1600" b="1"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116944676"/>
                  </a:ext>
                </a:extLst>
              </a:tr>
              <a:tr h="375590">
                <a:tc>
                  <a:txBody>
                    <a:bodyPr/>
                    <a:lstStyle/>
                    <a:p>
                      <a:pPr algn="l" fontAlgn="ctr"/>
                      <a:r>
                        <a:rPr lang="en-US" sz="1600" u="none" strike="noStrike" dirty="0">
                          <a:solidFill>
                            <a:srgbClr val="173263"/>
                          </a:solidFill>
                          <a:effectLst/>
                        </a:rPr>
                        <a:t>Horse Butte Wind Phase II</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dirty="0">
                          <a:solidFill>
                            <a:srgbClr val="173263"/>
                          </a:solidFill>
                          <a:effectLst/>
                        </a:rPr>
                        <a:t>UAMPS</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dirty="0">
                          <a:solidFill>
                            <a:srgbClr val="173263"/>
                          </a:solidFill>
                          <a:effectLst/>
                        </a:rPr>
                        <a:t>11</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kern="1200" dirty="0">
                          <a:solidFill>
                            <a:srgbClr val="173263"/>
                          </a:solidFill>
                          <a:effectLst/>
                          <a:latin typeface="+mn-lt"/>
                          <a:ea typeface="+mn-ea"/>
                          <a:cs typeface="+mn-cs"/>
                        </a:rPr>
                        <a:t>2026 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440600709"/>
                  </a:ext>
                </a:extLst>
              </a:tr>
              <a:tr h="426100">
                <a:tc>
                  <a:txBody>
                    <a:bodyPr/>
                    <a:lstStyle/>
                    <a:p>
                      <a:pPr algn="l" fontAlgn="ctr"/>
                      <a:r>
                        <a:rPr lang="en-US" sz="1600" u="none" strike="noStrike" dirty="0">
                          <a:solidFill>
                            <a:srgbClr val="173263"/>
                          </a:solidFill>
                          <a:effectLst/>
                        </a:rPr>
                        <a:t>Geothermal Project X</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US" sz="1600" u="none" strike="noStrike" dirty="0">
                          <a:solidFill>
                            <a:srgbClr val="173263"/>
                          </a:solidFill>
                          <a:effectLst/>
                        </a:rPr>
                        <a:t>TBD</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dirty="0">
                          <a:solidFill>
                            <a:srgbClr val="173263"/>
                          </a:solidFill>
                          <a:effectLst/>
                        </a:rPr>
                        <a:t>2.45</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kern="1200" dirty="0">
                          <a:solidFill>
                            <a:srgbClr val="173263"/>
                          </a:solidFill>
                          <a:effectLst/>
                          <a:latin typeface="+mn-lt"/>
                          <a:ea typeface="+mn-ea"/>
                          <a:cs typeface="+mn-cs"/>
                        </a:rPr>
                        <a:t>2027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92913602"/>
                  </a:ext>
                </a:extLst>
              </a:tr>
              <a:tr h="426100">
                <a:tc>
                  <a:txBody>
                    <a:bodyPr/>
                    <a:lstStyle/>
                    <a:p>
                      <a:pPr algn="l" fontAlgn="ctr"/>
                      <a:r>
                        <a:rPr lang="en-US" sz="1600" u="none" strike="noStrike" dirty="0">
                          <a:solidFill>
                            <a:srgbClr val="173263"/>
                          </a:solidFill>
                          <a:effectLst/>
                        </a:rPr>
                        <a:t>4 Hour Solar Plus Storage Resource - Solar</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dirty="0">
                          <a:solidFill>
                            <a:srgbClr val="173263"/>
                          </a:solidFill>
                          <a:effectLst/>
                        </a:rPr>
                        <a:t>TBD</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dirty="0">
                          <a:solidFill>
                            <a:srgbClr val="173263"/>
                          </a:solidFill>
                          <a:effectLst/>
                        </a:rPr>
                        <a:t>6</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kern="1200" dirty="0">
                          <a:solidFill>
                            <a:srgbClr val="173263"/>
                          </a:solidFill>
                          <a:effectLst/>
                          <a:latin typeface="+mn-lt"/>
                          <a:ea typeface="+mn-ea"/>
                          <a:cs typeface="+mn-cs"/>
                        </a:rPr>
                        <a:t>2027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633976749"/>
                  </a:ext>
                </a:extLst>
              </a:tr>
              <a:tr h="426100">
                <a:tc>
                  <a:txBody>
                    <a:bodyPr/>
                    <a:lstStyle/>
                    <a:p>
                      <a:pPr algn="l" fontAlgn="ctr"/>
                      <a:r>
                        <a:rPr lang="en-US" sz="1600" u="none" strike="noStrike" dirty="0">
                          <a:solidFill>
                            <a:srgbClr val="173263"/>
                          </a:solidFill>
                          <a:effectLst/>
                        </a:rPr>
                        <a:t>4 Hour Solar Plus Storage Resource - Storage</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0000"/>
                      </a:schemeClr>
                    </a:solid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73263"/>
                          </a:solidFill>
                          <a:effectLst/>
                          <a:uLnTx/>
                          <a:uFillTx/>
                          <a:latin typeface="Arial"/>
                          <a:ea typeface="+mn-ea"/>
                          <a:cs typeface="+mn-cs"/>
                        </a:rPr>
                        <a:t>TBD</a:t>
                      </a:r>
                      <a:endParaRPr kumimoji="0" lang="en-US" sz="1600" b="0" i="0" u="none" strike="noStrike" kern="1200" cap="none" spc="0" normalizeH="0" baseline="0" noProof="0" dirty="0">
                        <a:ln>
                          <a:noFill/>
                        </a:ln>
                        <a:solidFill>
                          <a:srgbClr val="173263"/>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0000"/>
                      </a:schemeClr>
                    </a:solidFill>
                  </a:tcPr>
                </a:tc>
                <a:tc>
                  <a:txBody>
                    <a:bodyPr/>
                    <a:lstStyle/>
                    <a:p>
                      <a:pPr algn="ctr" fontAlgn="ctr"/>
                      <a:r>
                        <a:rPr lang="en-US" sz="1600" u="none" strike="noStrike" dirty="0">
                          <a:solidFill>
                            <a:srgbClr val="173263"/>
                          </a:solidFill>
                          <a:effectLst/>
                        </a:rPr>
                        <a:t>3 - 7</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0000"/>
                      </a:schemeClr>
                    </a:solid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US" sz="1600" u="none" strike="noStrike" kern="1200" noProof="0" dirty="0">
                          <a:solidFill>
                            <a:srgbClr val="173263"/>
                          </a:solidFill>
                          <a:effectLst/>
                          <a:latin typeface="+mn-lt"/>
                          <a:ea typeface="+mn-ea"/>
                          <a:cs typeface="+mn-cs"/>
                        </a:rPr>
                        <a:t>2027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382854336"/>
                  </a:ext>
                </a:extLst>
              </a:tr>
              <a:tr h="426100">
                <a:tc>
                  <a:txBody>
                    <a:bodyPr/>
                    <a:lstStyle/>
                    <a:p>
                      <a:pPr algn="l" fontAlgn="ctr"/>
                      <a:r>
                        <a:rPr lang="en-US" sz="1600" u="none" strike="noStrike" dirty="0">
                          <a:solidFill>
                            <a:srgbClr val="173263"/>
                          </a:solidFill>
                          <a:effectLst/>
                        </a:rPr>
                        <a:t>8 Hour Solar Plus Storage Resource - Solar</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73263"/>
                          </a:solidFill>
                          <a:effectLst/>
                          <a:uLnTx/>
                          <a:uFillTx/>
                          <a:latin typeface="Arial"/>
                          <a:ea typeface="+mn-ea"/>
                          <a:cs typeface="+mn-cs"/>
                        </a:rPr>
                        <a:t>TBD</a:t>
                      </a:r>
                      <a:endParaRPr kumimoji="0" lang="en-US" sz="1600" b="0" i="0" u="none" strike="noStrike" kern="1200" cap="none" spc="0" normalizeH="0" baseline="0" noProof="0" dirty="0">
                        <a:ln>
                          <a:noFill/>
                        </a:ln>
                        <a:solidFill>
                          <a:srgbClr val="173263"/>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dirty="0">
                          <a:solidFill>
                            <a:srgbClr val="173263"/>
                          </a:solidFill>
                          <a:effectLst/>
                        </a:rPr>
                        <a:t>4</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US" sz="1600" u="none" strike="noStrike" kern="1200" noProof="0" dirty="0">
                          <a:solidFill>
                            <a:srgbClr val="173263"/>
                          </a:solidFill>
                          <a:effectLst/>
                          <a:latin typeface="+mn-lt"/>
                          <a:ea typeface="+mn-ea"/>
                          <a:cs typeface="+mn-cs"/>
                        </a:rPr>
                        <a:t>2027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901105219"/>
                  </a:ext>
                </a:extLst>
              </a:tr>
              <a:tr h="426100">
                <a:tc>
                  <a:txBody>
                    <a:bodyPr/>
                    <a:lstStyle/>
                    <a:p>
                      <a:pPr algn="l" fontAlgn="ctr"/>
                      <a:r>
                        <a:rPr lang="en-US" sz="1600" u="none" strike="noStrike" dirty="0">
                          <a:solidFill>
                            <a:srgbClr val="173263"/>
                          </a:solidFill>
                          <a:effectLst/>
                        </a:rPr>
                        <a:t>8 Hour Solar Plus Storage Resource - Storage</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0000"/>
                      </a:schemeClr>
                    </a:solid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73263"/>
                          </a:solidFill>
                          <a:effectLst/>
                          <a:uLnTx/>
                          <a:uFillTx/>
                          <a:latin typeface="Arial"/>
                          <a:ea typeface="+mn-ea"/>
                          <a:cs typeface="+mn-cs"/>
                        </a:rPr>
                        <a:t>TBD</a:t>
                      </a:r>
                      <a:endParaRPr kumimoji="0" lang="en-US" sz="1600" b="0" i="0" u="none" strike="noStrike" kern="1200" cap="none" spc="0" normalizeH="0" baseline="0" noProof="0" dirty="0">
                        <a:ln>
                          <a:noFill/>
                        </a:ln>
                        <a:solidFill>
                          <a:srgbClr val="173263"/>
                        </a:solidFill>
                        <a:effectLst/>
                        <a:uLnTx/>
                        <a:uFillTx/>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0000"/>
                      </a:schemeClr>
                    </a:solidFill>
                  </a:tcPr>
                </a:tc>
                <a:tc>
                  <a:txBody>
                    <a:bodyPr/>
                    <a:lstStyle/>
                    <a:p>
                      <a:pPr algn="ctr" fontAlgn="ctr"/>
                      <a:r>
                        <a:rPr lang="en-US" sz="1600" u="none" strike="noStrike" dirty="0">
                          <a:solidFill>
                            <a:srgbClr val="173263"/>
                          </a:solidFill>
                          <a:effectLst/>
                        </a:rPr>
                        <a:t>2</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0000"/>
                      </a:schemeClr>
                    </a:solid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US" sz="1600" u="none" strike="noStrike" kern="1200" noProof="0" dirty="0">
                          <a:solidFill>
                            <a:srgbClr val="173263"/>
                          </a:solidFill>
                          <a:effectLst/>
                          <a:latin typeface="+mn-lt"/>
                          <a:ea typeface="+mn-ea"/>
                          <a:cs typeface="+mn-cs"/>
                        </a:rPr>
                        <a:t>2027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3666755613"/>
                  </a:ext>
                </a:extLst>
              </a:tr>
              <a:tr h="375590">
                <a:tc>
                  <a:txBody>
                    <a:bodyPr/>
                    <a:lstStyle/>
                    <a:p>
                      <a:pPr algn="l" fontAlgn="ctr"/>
                      <a:r>
                        <a:rPr lang="en-US" sz="1600" u="none" strike="noStrike" dirty="0">
                          <a:solidFill>
                            <a:srgbClr val="173263"/>
                          </a:solidFill>
                          <a:effectLst/>
                        </a:rPr>
                        <a:t>Additional Geothermal Project</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dirty="0">
                          <a:solidFill>
                            <a:srgbClr val="173263"/>
                          </a:solidFill>
                          <a:effectLst/>
                        </a:rPr>
                        <a:t>N/A</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dirty="0">
                          <a:solidFill>
                            <a:srgbClr val="173263"/>
                          </a:solidFill>
                          <a:effectLst/>
                        </a:rPr>
                        <a:t>4.5 - 12.5</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kern="1200" dirty="0">
                          <a:solidFill>
                            <a:srgbClr val="173263"/>
                          </a:solidFill>
                          <a:effectLst/>
                          <a:latin typeface="+mn-lt"/>
                          <a:ea typeface="+mn-ea"/>
                          <a:cs typeface="+mn-cs"/>
                        </a:rPr>
                        <a:t>2035 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99155524"/>
                  </a:ext>
                </a:extLst>
              </a:tr>
              <a:tr h="375590">
                <a:tc>
                  <a:txBody>
                    <a:bodyPr/>
                    <a:lstStyle/>
                    <a:p>
                      <a:pPr algn="l" fontAlgn="ctr"/>
                      <a:r>
                        <a:rPr lang="en-US" sz="1600" u="none" strike="noStrike" dirty="0">
                          <a:solidFill>
                            <a:srgbClr val="173263"/>
                          </a:solidFill>
                          <a:effectLst/>
                        </a:rPr>
                        <a:t>New  Lahontan Hydroelectric</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dirty="0">
                          <a:solidFill>
                            <a:srgbClr val="173263"/>
                          </a:solidFill>
                          <a:effectLst/>
                        </a:rPr>
                        <a:t>TCID</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dirty="0">
                          <a:solidFill>
                            <a:srgbClr val="173263"/>
                          </a:solidFill>
                          <a:effectLst/>
                        </a:rPr>
                        <a:t>4</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kern="1200" dirty="0">
                          <a:solidFill>
                            <a:srgbClr val="173263"/>
                          </a:solidFill>
                          <a:effectLst/>
                          <a:latin typeface="+mn-lt"/>
                          <a:ea typeface="+mn-ea"/>
                          <a:cs typeface="+mn-cs"/>
                        </a:rPr>
                        <a:t>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000348438"/>
                  </a:ext>
                </a:extLst>
              </a:tr>
              <a:tr h="375590">
                <a:tc>
                  <a:txBody>
                    <a:bodyPr/>
                    <a:lstStyle/>
                    <a:p>
                      <a:pPr algn="l" fontAlgn="ctr"/>
                      <a:r>
                        <a:rPr lang="en-US" sz="1600" u="none" strike="noStrike" dirty="0">
                          <a:solidFill>
                            <a:srgbClr val="173263"/>
                          </a:solidFill>
                          <a:effectLst/>
                        </a:rPr>
                        <a:t>Community Solar</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dirty="0">
                          <a:solidFill>
                            <a:srgbClr val="173263"/>
                          </a:solidFill>
                          <a:effectLst/>
                        </a:rPr>
                        <a:t>TDPUD</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dirty="0">
                          <a:solidFill>
                            <a:srgbClr val="173263"/>
                          </a:solidFill>
                          <a:effectLst/>
                        </a:rPr>
                        <a:t>1 - 12</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600" u="none" strike="noStrike" kern="1200" dirty="0">
                          <a:solidFill>
                            <a:srgbClr val="173263"/>
                          </a:solidFill>
                          <a:effectLst/>
                          <a:latin typeface="+mn-lt"/>
                          <a:ea typeface="+mn-ea"/>
                          <a:cs typeface="+mn-cs"/>
                        </a:rPr>
                        <a:t>2027 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019216491"/>
                  </a:ext>
                </a:extLst>
              </a:tr>
              <a:tr h="442567">
                <a:tc>
                  <a:txBody>
                    <a:bodyPr/>
                    <a:lstStyle/>
                    <a:p>
                      <a:pPr algn="l" fontAlgn="ctr"/>
                      <a:r>
                        <a:rPr lang="en-US" sz="1600" u="none" strike="noStrike" kern="1200" dirty="0">
                          <a:solidFill>
                            <a:srgbClr val="173263"/>
                          </a:solidFill>
                          <a:effectLst/>
                          <a:latin typeface="+mn-lt"/>
                          <a:ea typeface="+mn-ea"/>
                          <a:cs typeface="+mn-cs"/>
                        </a:rPr>
                        <a:t>4 Hour TDPUD BESS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0000"/>
                      </a:schemeClr>
                    </a:solid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US" sz="1600" u="none" strike="noStrike" kern="1200" noProof="0" dirty="0">
                          <a:solidFill>
                            <a:srgbClr val="173263"/>
                          </a:solidFill>
                          <a:effectLst/>
                          <a:latin typeface="+mn-lt"/>
                          <a:ea typeface="+mn-ea"/>
                          <a:cs typeface="+mn-cs"/>
                        </a:rPr>
                        <a:t>TBD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0000"/>
                      </a:schemeClr>
                    </a:solidFill>
                  </a:tcPr>
                </a:tc>
                <a:tc>
                  <a:txBody>
                    <a:bodyPr/>
                    <a:lstStyle/>
                    <a:p>
                      <a:pPr algn="ctr" fontAlgn="ctr"/>
                      <a:r>
                        <a:rPr lang="en-US" sz="1600" u="none" strike="noStrike" kern="1200" dirty="0">
                          <a:solidFill>
                            <a:srgbClr val="173263"/>
                          </a:solidFill>
                          <a:effectLst/>
                          <a:latin typeface="+mn-lt"/>
                          <a:ea typeface="+mn-ea"/>
                          <a:cs typeface="+mn-cs"/>
                        </a:rPr>
                        <a:t>1 - 4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0000"/>
                      </a:schemeClr>
                    </a:solid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US" sz="1600" u="none" strike="noStrike" kern="1200" noProof="0" dirty="0">
                          <a:solidFill>
                            <a:srgbClr val="173263"/>
                          </a:solidFill>
                          <a:effectLst/>
                          <a:latin typeface="+mn-lt"/>
                          <a:ea typeface="+mn-ea"/>
                          <a:cs typeface="+mn-cs"/>
                        </a:rPr>
                        <a:t>2027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2696871114"/>
                  </a:ext>
                </a:extLst>
              </a:tr>
              <a:tr h="375590">
                <a:tc>
                  <a:txBody>
                    <a:bodyPr/>
                    <a:lstStyle/>
                    <a:p>
                      <a:pPr algn="l" fontAlgn="ctr"/>
                      <a:r>
                        <a:rPr lang="en-US" sz="1600" u="none" strike="noStrike" dirty="0">
                          <a:solidFill>
                            <a:srgbClr val="173263"/>
                          </a:solidFill>
                          <a:effectLst/>
                        </a:rPr>
                        <a:t>New 5-Year Market Purchase</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79"/>
                    </a:solidFill>
                  </a:tcPr>
                </a:tc>
                <a:tc>
                  <a:txBody>
                    <a:bodyPr/>
                    <a:lstStyle/>
                    <a:p>
                      <a:pPr algn="ctr" fontAlgn="ctr"/>
                      <a:r>
                        <a:rPr lang="en-US" sz="1600" u="none" strike="noStrike" dirty="0">
                          <a:solidFill>
                            <a:srgbClr val="173263"/>
                          </a:solidFill>
                          <a:effectLst/>
                        </a:rPr>
                        <a:t>UAMPS</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79"/>
                    </a:solidFill>
                  </a:tcPr>
                </a:tc>
                <a:tc>
                  <a:txBody>
                    <a:bodyPr/>
                    <a:lstStyle/>
                    <a:p>
                      <a:pPr algn="ctr" fontAlgn="ctr"/>
                      <a:r>
                        <a:rPr lang="en-US" sz="1600" u="none" strike="noStrike" dirty="0">
                          <a:solidFill>
                            <a:srgbClr val="173263"/>
                          </a:solidFill>
                          <a:effectLst/>
                        </a:rPr>
                        <a:t>4</a:t>
                      </a:r>
                      <a:endParaRPr lang="en-US" sz="1600" b="0" i="0" u="none" strike="noStrike" dirty="0">
                        <a:solidFill>
                          <a:srgbClr val="173263"/>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79"/>
                    </a:solid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US" sz="1600" u="none" strike="noStrike" kern="1200" noProof="0" dirty="0">
                          <a:solidFill>
                            <a:srgbClr val="173263"/>
                          </a:solidFill>
                          <a:effectLst/>
                          <a:latin typeface="+mn-lt"/>
                          <a:ea typeface="+mn-ea"/>
                          <a:cs typeface="+mn-cs"/>
                        </a:rPr>
                        <a:t>2027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79"/>
                    </a:solidFill>
                  </a:tcPr>
                </a:tc>
                <a:extLst>
                  <a:ext uri="{0D108BD9-81ED-4DB2-BD59-A6C34878D82A}">
                    <a16:rowId xmlns:a16="http://schemas.microsoft.com/office/drawing/2014/main" val="314138249"/>
                  </a:ext>
                </a:extLst>
              </a:tr>
            </a:tbl>
          </a:graphicData>
        </a:graphic>
      </p:graphicFrame>
      <p:sp>
        <p:nvSpPr>
          <p:cNvPr id="3" name="TextBox 2">
            <a:extLst>
              <a:ext uri="{FF2B5EF4-FFF2-40B4-BE49-F238E27FC236}">
                <a16:creationId xmlns:a16="http://schemas.microsoft.com/office/drawing/2014/main" id="{1B236FD0-CA52-158F-BDF3-4B599CC00F99}"/>
              </a:ext>
            </a:extLst>
          </p:cNvPr>
          <p:cNvSpPr txBox="1"/>
          <p:nvPr/>
        </p:nvSpPr>
        <p:spPr>
          <a:xfrm>
            <a:off x="8447963" y="2333762"/>
            <a:ext cx="1528549" cy="338554"/>
          </a:xfrm>
          <a:prstGeom prst="rect">
            <a:avLst/>
          </a:prstGeom>
          <a:solidFill>
            <a:srgbClr val="92D050"/>
          </a:solidFill>
        </p:spPr>
        <p:txBody>
          <a:bodyPr wrap="square" rtlCol="0">
            <a:spAutoFit/>
          </a:bodyPr>
          <a:lstStyle/>
          <a:p>
            <a:r>
              <a:rPr lang="en-US" sz="1600" dirty="0">
                <a:solidFill>
                  <a:srgbClr val="173263"/>
                </a:solidFill>
              </a:rPr>
              <a:t>RPS Eligible</a:t>
            </a:r>
          </a:p>
        </p:txBody>
      </p:sp>
      <p:sp>
        <p:nvSpPr>
          <p:cNvPr id="5" name="TextBox 4">
            <a:extLst>
              <a:ext uri="{FF2B5EF4-FFF2-40B4-BE49-F238E27FC236}">
                <a16:creationId xmlns:a16="http://schemas.microsoft.com/office/drawing/2014/main" id="{2E12F841-9445-CC86-4399-07F34795D39F}"/>
              </a:ext>
            </a:extLst>
          </p:cNvPr>
          <p:cNvSpPr txBox="1"/>
          <p:nvPr/>
        </p:nvSpPr>
        <p:spPr>
          <a:xfrm>
            <a:off x="8447961" y="3258429"/>
            <a:ext cx="1528551" cy="830997"/>
          </a:xfrm>
          <a:prstGeom prst="rect">
            <a:avLst/>
          </a:prstGeom>
          <a:solidFill>
            <a:schemeClr val="accent4">
              <a:lumMod val="90000"/>
            </a:schemeClr>
          </a:solidFill>
        </p:spPr>
        <p:txBody>
          <a:bodyPr wrap="square" rtlCol="0">
            <a:spAutoFit/>
          </a:bodyPr>
          <a:lstStyle/>
          <a:p>
            <a:r>
              <a:rPr lang="en-US" sz="1600" dirty="0">
                <a:solidFill>
                  <a:srgbClr val="173263"/>
                </a:solidFill>
              </a:rPr>
              <a:t>GHG-Free, but not RPS eligible</a:t>
            </a:r>
          </a:p>
        </p:txBody>
      </p:sp>
      <p:sp>
        <p:nvSpPr>
          <p:cNvPr id="7" name="TextBox 6">
            <a:extLst>
              <a:ext uri="{FF2B5EF4-FFF2-40B4-BE49-F238E27FC236}">
                <a16:creationId xmlns:a16="http://schemas.microsoft.com/office/drawing/2014/main" id="{3234CE7B-7658-E2BA-228C-958A9BC53AFF}"/>
              </a:ext>
            </a:extLst>
          </p:cNvPr>
          <p:cNvSpPr txBox="1"/>
          <p:nvPr/>
        </p:nvSpPr>
        <p:spPr>
          <a:xfrm>
            <a:off x="8447961" y="4514135"/>
            <a:ext cx="1528551" cy="830997"/>
          </a:xfrm>
          <a:prstGeom prst="rect">
            <a:avLst/>
          </a:prstGeom>
          <a:solidFill>
            <a:srgbClr val="FFD579"/>
          </a:solidFill>
        </p:spPr>
        <p:txBody>
          <a:bodyPr wrap="square" rtlCol="0">
            <a:spAutoFit/>
          </a:bodyPr>
          <a:lstStyle/>
          <a:p>
            <a:r>
              <a:rPr lang="en-US" sz="1600" dirty="0">
                <a:solidFill>
                  <a:srgbClr val="173263"/>
                </a:solidFill>
              </a:rPr>
              <a:t>Neither GHG-Free, nor RPS eligible</a:t>
            </a:r>
          </a:p>
        </p:txBody>
      </p:sp>
      <p:pic>
        <p:nvPicPr>
          <p:cNvPr id="9" name="Picture 8">
            <a:extLst>
              <a:ext uri="{FF2B5EF4-FFF2-40B4-BE49-F238E27FC236}">
                <a16:creationId xmlns:a16="http://schemas.microsoft.com/office/drawing/2014/main" id="{C49E7F78-273B-6578-5C9B-9068826834B0}"/>
              </a:ext>
            </a:extLst>
          </p:cNvPr>
          <p:cNvPicPr>
            <a:picLocks noChangeAspect="1"/>
          </p:cNvPicPr>
          <p:nvPr/>
        </p:nvPicPr>
        <p:blipFill>
          <a:blip r:embed="rId4"/>
          <a:stretch>
            <a:fillRect/>
          </a:stretch>
        </p:blipFill>
        <p:spPr>
          <a:xfrm>
            <a:off x="8512910" y="6205671"/>
            <a:ext cx="1774090" cy="652329"/>
          </a:xfrm>
          <a:prstGeom prst="rect">
            <a:avLst/>
          </a:prstGeom>
        </p:spPr>
      </p:pic>
    </p:spTree>
    <p:extLst>
      <p:ext uri="{BB962C8B-B14F-4D97-AF65-F5344CB8AC3E}">
        <p14:creationId xmlns:p14="http://schemas.microsoft.com/office/powerpoint/2010/main" val="295843940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1AB2A-E085-6B8B-D451-2191931E568D}"/>
              </a:ext>
            </a:extLst>
          </p:cNvPr>
          <p:cNvSpPr>
            <a:spLocks noGrp="1"/>
          </p:cNvSpPr>
          <p:nvPr>
            <p:ph type="title"/>
          </p:nvPr>
        </p:nvSpPr>
        <p:spPr/>
        <p:txBody>
          <a:bodyPr/>
          <a:lstStyle/>
          <a:p>
            <a:r>
              <a:rPr lang="en-US" dirty="0"/>
              <a:t>Overview of IRP Methodology</a:t>
            </a:r>
          </a:p>
        </p:txBody>
      </p:sp>
      <p:sp>
        <p:nvSpPr>
          <p:cNvPr id="3" name="Content Placeholder 2">
            <a:extLst>
              <a:ext uri="{FF2B5EF4-FFF2-40B4-BE49-F238E27FC236}">
                <a16:creationId xmlns:a16="http://schemas.microsoft.com/office/drawing/2014/main" id="{DE942738-679B-F492-C6DB-3A21420A32B7}"/>
              </a:ext>
            </a:extLst>
          </p:cNvPr>
          <p:cNvSpPr>
            <a:spLocks noGrp="1"/>
          </p:cNvSpPr>
          <p:nvPr>
            <p:ph idx="1"/>
          </p:nvPr>
        </p:nvSpPr>
        <p:spPr>
          <a:xfrm>
            <a:off x="685638" y="1368641"/>
            <a:ext cx="9601362" cy="4687887"/>
          </a:xfrm>
        </p:spPr>
        <p:txBody>
          <a:bodyPr>
            <a:normAutofit/>
          </a:bodyPr>
          <a:lstStyle/>
          <a:p>
            <a:pPr marL="457200" indent="-457200">
              <a:buFont typeface="+mj-lt"/>
              <a:buAutoNum type="arabicPeriod"/>
            </a:pPr>
            <a:r>
              <a:rPr lang="en-US" dirty="0"/>
              <a:t>Examine Planning Framework and Risks</a:t>
            </a:r>
          </a:p>
          <a:p>
            <a:pPr marL="457200" indent="-457200">
              <a:buFont typeface="+mj-lt"/>
              <a:buAutoNum type="arabicPeriod"/>
            </a:pPr>
            <a:endParaRPr lang="en-US" dirty="0"/>
          </a:p>
          <a:p>
            <a:pPr marL="457200" indent="-457200">
              <a:buFont typeface="+mj-lt"/>
              <a:buAutoNum type="arabicPeriod"/>
            </a:pPr>
            <a:r>
              <a:rPr lang="en-US" dirty="0"/>
              <a:t>Assess Needs</a:t>
            </a:r>
          </a:p>
          <a:p>
            <a:pPr marL="457200" indent="-457200">
              <a:buFont typeface="+mj-lt"/>
              <a:buAutoNum type="arabicPeriod"/>
            </a:pPr>
            <a:endParaRPr lang="en-US" dirty="0"/>
          </a:p>
          <a:p>
            <a:pPr marL="457200" indent="-457200">
              <a:buFont typeface="+mj-lt"/>
              <a:buAutoNum type="arabicPeriod"/>
            </a:pPr>
            <a:r>
              <a:rPr lang="en-US" dirty="0"/>
              <a:t>Consider Resource Options </a:t>
            </a:r>
          </a:p>
          <a:p>
            <a:pPr marL="457200" indent="-457200">
              <a:buFont typeface="+mj-lt"/>
              <a:buAutoNum type="arabicPeriod"/>
            </a:pPr>
            <a:endParaRPr lang="en-US" dirty="0"/>
          </a:p>
          <a:p>
            <a:pPr marL="457200" indent="-457200">
              <a:buFont typeface="+mj-lt"/>
              <a:buAutoNum type="arabicPeriod"/>
            </a:pPr>
            <a:r>
              <a:rPr lang="en-US" dirty="0"/>
              <a:t>Develop Resource Portfolios</a:t>
            </a:r>
          </a:p>
          <a:p>
            <a:pPr marL="457200" indent="-457200">
              <a:buFont typeface="+mj-lt"/>
              <a:buAutoNum type="arabicPeriod"/>
            </a:pPr>
            <a:endParaRPr lang="en-US" dirty="0"/>
          </a:p>
          <a:p>
            <a:pPr marL="457200" indent="-457200">
              <a:buFont typeface="+mj-lt"/>
              <a:buAutoNum type="arabicPeriod"/>
            </a:pPr>
            <a:r>
              <a:rPr lang="en-US" dirty="0"/>
              <a:t>Perform Scenario and Risk Analysis</a:t>
            </a:r>
          </a:p>
          <a:p>
            <a:pPr marL="457200" indent="-457200">
              <a:buFont typeface="+mj-lt"/>
              <a:buAutoNum type="arabicPeriod"/>
            </a:pPr>
            <a:endParaRPr lang="en-US" dirty="0"/>
          </a:p>
          <a:p>
            <a:pPr marL="457200" indent="-457200">
              <a:buFont typeface="+mj-lt"/>
              <a:buAutoNum type="arabicPeriod"/>
            </a:pPr>
            <a:r>
              <a:rPr lang="en-US" dirty="0"/>
              <a:t>Identify Recommended Portfolio </a:t>
            </a:r>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4686368F-6950-A492-4FFC-98C545B1D17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236" y="6168658"/>
            <a:ext cx="1371744" cy="689342"/>
          </a:xfrm>
          <a:prstGeom prst="rect">
            <a:avLst/>
          </a:prstGeom>
        </p:spPr>
      </p:pic>
      <p:pic>
        <p:nvPicPr>
          <p:cNvPr id="6" name="Picture 5">
            <a:extLst>
              <a:ext uri="{FF2B5EF4-FFF2-40B4-BE49-F238E27FC236}">
                <a16:creationId xmlns:a16="http://schemas.microsoft.com/office/drawing/2014/main" id="{70C1FF82-FC80-3939-EEFA-6A0243E220FA}"/>
              </a:ext>
            </a:extLst>
          </p:cNvPr>
          <p:cNvPicPr>
            <a:picLocks noChangeAspect="1"/>
          </p:cNvPicPr>
          <p:nvPr/>
        </p:nvPicPr>
        <p:blipFill>
          <a:blip r:embed="rId4"/>
          <a:stretch>
            <a:fillRect/>
          </a:stretch>
        </p:blipFill>
        <p:spPr>
          <a:xfrm>
            <a:off x="8512910" y="6205671"/>
            <a:ext cx="1774090" cy="652329"/>
          </a:xfrm>
          <a:prstGeom prst="rect">
            <a:avLst/>
          </a:prstGeom>
        </p:spPr>
      </p:pic>
    </p:spTree>
    <p:extLst>
      <p:ext uri="{BB962C8B-B14F-4D97-AF65-F5344CB8AC3E}">
        <p14:creationId xmlns:p14="http://schemas.microsoft.com/office/powerpoint/2010/main" val="302144970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607A-ECEF-E007-E9FE-44606743E3B8}"/>
              </a:ext>
            </a:extLst>
          </p:cNvPr>
          <p:cNvSpPr>
            <a:spLocks noGrp="1"/>
          </p:cNvSpPr>
          <p:nvPr>
            <p:ph type="title"/>
          </p:nvPr>
        </p:nvSpPr>
        <p:spPr/>
        <p:txBody>
          <a:bodyPr/>
          <a:lstStyle/>
          <a:p>
            <a:r>
              <a:rPr lang="en-US" dirty="0"/>
              <a:t>Recommended Resource Portfolio</a:t>
            </a:r>
          </a:p>
        </p:txBody>
      </p:sp>
      <p:pic>
        <p:nvPicPr>
          <p:cNvPr id="3" name="Picture 2">
            <a:extLst>
              <a:ext uri="{FF2B5EF4-FFF2-40B4-BE49-F238E27FC236}">
                <a16:creationId xmlns:a16="http://schemas.microsoft.com/office/drawing/2014/main" id="{C32E5CE3-1011-3006-40F2-AA3D79354B32}"/>
              </a:ext>
            </a:extLst>
          </p:cNvPr>
          <p:cNvPicPr>
            <a:picLocks noChangeAspect="1"/>
          </p:cNvPicPr>
          <p:nvPr/>
        </p:nvPicPr>
        <p:blipFill>
          <a:blip r:embed="rId3"/>
          <a:stretch>
            <a:fillRect/>
          </a:stretch>
        </p:blipFill>
        <p:spPr>
          <a:xfrm>
            <a:off x="1450980" y="1245507"/>
            <a:ext cx="5930900" cy="4889500"/>
          </a:xfrm>
          <a:prstGeom prst="rect">
            <a:avLst/>
          </a:prstGeom>
        </p:spPr>
      </p:pic>
      <p:pic>
        <p:nvPicPr>
          <p:cNvPr id="5" name="Picture 4">
            <a:extLst>
              <a:ext uri="{FF2B5EF4-FFF2-40B4-BE49-F238E27FC236}">
                <a16:creationId xmlns:a16="http://schemas.microsoft.com/office/drawing/2014/main" id="{CE23C46D-6F7B-DEA3-A476-8CFFC91DF41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9236" y="6165469"/>
            <a:ext cx="1371744" cy="689342"/>
          </a:xfrm>
          <a:prstGeom prst="rect">
            <a:avLst/>
          </a:prstGeom>
        </p:spPr>
      </p:pic>
      <p:pic>
        <p:nvPicPr>
          <p:cNvPr id="6" name="Picture 5">
            <a:extLst>
              <a:ext uri="{FF2B5EF4-FFF2-40B4-BE49-F238E27FC236}">
                <a16:creationId xmlns:a16="http://schemas.microsoft.com/office/drawing/2014/main" id="{D3DCE858-EE1A-0937-CD4A-0FF496336B07}"/>
              </a:ext>
            </a:extLst>
          </p:cNvPr>
          <p:cNvPicPr>
            <a:picLocks noChangeAspect="1"/>
          </p:cNvPicPr>
          <p:nvPr/>
        </p:nvPicPr>
        <p:blipFill>
          <a:blip r:embed="rId5"/>
          <a:stretch>
            <a:fillRect/>
          </a:stretch>
        </p:blipFill>
        <p:spPr>
          <a:xfrm>
            <a:off x="8512910" y="6205671"/>
            <a:ext cx="1774090" cy="652329"/>
          </a:xfrm>
          <a:prstGeom prst="rect">
            <a:avLst/>
          </a:prstGeom>
        </p:spPr>
      </p:pic>
    </p:spTree>
    <p:extLst>
      <p:ext uri="{BB962C8B-B14F-4D97-AF65-F5344CB8AC3E}">
        <p14:creationId xmlns:p14="http://schemas.microsoft.com/office/powerpoint/2010/main" val="34109047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AC4B21-807E-E1FB-4611-F3ECE77C44D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501" y="6168658"/>
            <a:ext cx="1371744" cy="689342"/>
          </a:xfrm>
          <a:prstGeom prst="rect">
            <a:avLst/>
          </a:prstGeom>
        </p:spPr>
      </p:pic>
      <p:pic>
        <p:nvPicPr>
          <p:cNvPr id="6" name="Picture 5">
            <a:extLst>
              <a:ext uri="{FF2B5EF4-FFF2-40B4-BE49-F238E27FC236}">
                <a16:creationId xmlns:a16="http://schemas.microsoft.com/office/drawing/2014/main" id="{69B830D0-68F8-D970-C05D-008DBEADDB9F}"/>
              </a:ext>
            </a:extLst>
          </p:cNvPr>
          <p:cNvPicPr>
            <a:picLocks noChangeAspect="1"/>
          </p:cNvPicPr>
          <p:nvPr/>
        </p:nvPicPr>
        <p:blipFill>
          <a:blip r:embed="rId4"/>
          <a:stretch>
            <a:fillRect/>
          </a:stretch>
        </p:blipFill>
        <p:spPr>
          <a:xfrm>
            <a:off x="8512910" y="6205671"/>
            <a:ext cx="1774090" cy="652329"/>
          </a:xfrm>
          <a:prstGeom prst="rect">
            <a:avLst/>
          </a:prstGeom>
        </p:spPr>
      </p:pic>
      <p:sp>
        <p:nvSpPr>
          <p:cNvPr id="2" name="Title 1">
            <a:extLst>
              <a:ext uri="{FF2B5EF4-FFF2-40B4-BE49-F238E27FC236}">
                <a16:creationId xmlns:a16="http://schemas.microsoft.com/office/drawing/2014/main" id="{86AC1B94-27EA-02B1-A34B-FD17D0B272C8}"/>
              </a:ext>
            </a:extLst>
          </p:cNvPr>
          <p:cNvSpPr>
            <a:spLocks noGrp="1"/>
          </p:cNvSpPr>
          <p:nvPr>
            <p:ph type="title"/>
          </p:nvPr>
        </p:nvSpPr>
        <p:spPr>
          <a:xfrm>
            <a:off x="702427" y="0"/>
            <a:ext cx="8990214" cy="1143000"/>
          </a:xfrm>
        </p:spPr>
        <p:txBody>
          <a:bodyPr/>
          <a:lstStyle/>
          <a:p>
            <a:r>
              <a:rPr lang="en-US" sz="2800" dirty="0"/>
              <a:t>TDPUD’s Electric Supply Mix Under Recommended Portfolio</a:t>
            </a:r>
            <a:endParaRPr lang="en-US" sz="2400" strike="sngStrike" dirty="0">
              <a:solidFill>
                <a:srgbClr val="FF0000"/>
              </a:solidFill>
            </a:endParaRPr>
          </a:p>
        </p:txBody>
      </p:sp>
      <p:sp>
        <p:nvSpPr>
          <p:cNvPr id="10" name="TextBox 9">
            <a:extLst>
              <a:ext uri="{FF2B5EF4-FFF2-40B4-BE49-F238E27FC236}">
                <a16:creationId xmlns:a16="http://schemas.microsoft.com/office/drawing/2014/main" id="{765FC240-4D6C-554A-BCFB-9DD49A890D01}"/>
              </a:ext>
            </a:extLst>
          </p:cNvPr>
          <p:cNvSpPr txBox="1"/>
          <p:nvPr/>
        </p:nvSpPr>
        <p:spPr>
          <a:xfrm>
            <a:off x="8008882" y="1582340"/>
            <a:ext cx="2092781" cy="3693319"/>
          </a:xfrm>
          <a:prstGeom prst="rect">
            <a:avLst/>
          </a:prstGeom>
          <a:noFill/>
        </p:spPr>
        <p:txBody>
          <a:bodyPr wrap="square" rtlCol="0">
            <a:spAutoFit/>
          </a:bodyPr>
          <a:lstStyle/>
          <a:p>
            <a:r>
              <a:rPr lang="en-US" sz="1800" dirty="0">
                <a:solidFill>
                  <a:srgbClr val="173263"/>
                </a:solidFill>
              </a:rPr>
              <a:t>The Recommended Portfolio meets the Resource Diversity goal with a mix of intermittent solar, wind and hydro resources, and firm battery storage, geothermal, and hydro resources.</a:t>
            </a:r>
          </a:p>
        </p:txBody>
      </p:sp>
      <p:pic>
        <p:nvPicPr>
          <p:cNvPr id="4" name="Picture 3">
            <a:extLst>
              <a:ext uri="{FF2B5EF4-FFF2-40B4-BE49-F238E27FC236}">
                <a16:creationId xmlns:a16="http://schemas.microsoft.com/office/drawing/2014/main" id="{7E4AB075-8639-E50A-7BF1-F103DC0A51EF}"/>
              </a:ext>
            </a:extLst>
          </p:cNvPr>
          <p:cNvPicPr>
            <a:picLocks noChangeAspect="1"/>
          </p:cNvPicPr>
          <p:nvPr/>
        </p:nvPicPr>
        <p:blipFill>
          <a:blip r:embed="rId5"/>
          <a:stretch>
            <a:fillRect/>
          </a:stretch>
        </p:blipFill>
        <p:spPr>
          <a:xfrm>
            <a:off x="323603" y="1296714"/>
            <a:ext cx="7610181" cy="5561286"/>
          </a:xfrm>
          <a:prstGeom prst="rect">
            <a:avLst/>
          </a:prstGeom>
        </p:spPr>
      </p:pic>
    </p:spTree>
    <p:extLst>
      <p:ext uri="{BB962C8B-B14F-4D97-AF65-F5344CB8AC3E}">
        <p14:creationId xmlns:p14="http://schemas.microsoft.com/office/powerpoint/2010/main" val="240758717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706B99-C13E-7F33-98DF-D8649E98D12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236" y="6168658"/>
            <a:ext cx="1371744" cy="689342"/>
          </a:xfrm>
          <a:prstGeom prst="rect">
            <a:avLst/>
          </a:prstGeom>
        </p:spPr>
      </p:pic>
      <p:pic>
        <p:nvPicPr>
          <p:cNvPr id="5" name="Picture 4">
            <a:extLst>
              <a:ext uri="{FF2B5EF4-FFF2-40B4-BE49-F238E27FC236}">
                <a16:creationId xmlns:a16="http://schemas.microsoft.com/office/drawing/2014/main" id="{1DFD9B29-BDF2-1282-87CC-2FE553DAC592}"/>
              </a:ext>
            </a:extLst>
          </p:cNvPr>
          <p:cNvPicPr>
            <a:picLocks noChangeAspect="1"/>
          </p:cNvPicPr>
          <p:nvPr/>
        </p:nvPicPr>
        <p:blipFill>
          <a:blip r:embed="rId4"/>
          <a:stretch>
            <a:fillRect/>
          </a:stretch>
        </p:blipFill>
        <p:spPr>
          <a:xfrm>
            <a:off x="427719" y="1210112"/>
            <a:ext cx="7315863" cy="5510048"/>
          </a:xfrm>
          <a:prstGeom prst="rect">
            <a:avLst/>
          </a:prstGeom>
        </p:spPr>
      </p:pic>
      <p:pic>
        <p:nvPicPr>
          <p:cNvPr id="6" name="Picture 5">
            <a:extLst>
              <a:ext uri="{FF2B5EF4-FFF2-40B4-BE49-F238E27FC236}">
                <a16:creationId xmlns:a16="http://schemas.microsoft.com/office/drawing/2014/main" id="{9CF3FB1F-2A93-8727-76F4-A2248231865F}"/>
              </a:ext>
            </a:extLst>
          </p:cNvPr>
          <p:cNvPicPr>
            <a:picLocks noChangeAspect="1"/>
          </p:cNvPicPr>
          <p:nvPr/>
        </p:nvPicPr>
        <p:blipFill>
          <a:blip r:embed="rId5"/>
          <a:stretch>
            <a:fillRect/>
          </a:stretch>
        </p:blipFill>
        <p:spPr>
          <a:xfrm>
            <a:off x="8512910" y="6205671"/>
            <a:ext cx="1774090" cy="652329"/>
          </a:xfrm>
          <a:prstGeom prst="rect">
            <a:avLst/>
          </a:prstGeom>
        </p:spPr>
      </p:pic>
      <p:sp>
        <p:nvSpPr>
          <p:cNvPr id="2" name="Title 1">
            <a:extLst>
              <a:ext uri="{FF2B5EF4-FFF2-40B4-BE49-F238E27FC236}">
                <a16:creationId xmlns:a16="http://schemas.microsoft.com/office/drawing/2014/main" id="{86AC1B94-27EA-02B1-A34B-FD17D0B272C8}"/>
              </a:ext>
            </a:extLst>
          </p:cNvPr>
          <p:cNvSpPr>
            <a:spLocks noGrp="1"/>
          </p:cNvSpPr>
          <p:nvPr>
            <p:ph type="title"/>
          </p:nvPr>
        </p:nvSpPr>
        <p:spPr/>
        <p:txBody>
          <a:bodyPr>
            <a:normAutofit/>
          </a:bodyPr>
          <a:lstStyle/>
          <a:p>
            <a:r>
              <a:rPr lang="en-US" dirty="0"/>
              <a:t>Recommended Portfolio RPS and GHG-Free Levels vs. Requirements</a:t>
            </a:r>
            <a:endParaRPr lang="en-US" strike="sngStrike" dirty="0">
              <a:solidFill>
                <a:srgbClr val="FF0000"/>
              </a:solidFill>
            </a:endParaRPr>
          </a:p>
        </p:txBody>
      </p:sp>
      <p:sp>
        <p:nvSpPr>
          <p:cNvPr id="8" name="TextBox 7">
            <a:extLst>
              <a:ext uri="{FF2B5EF4-FFF2-40B4-BE49-F238E27FC236}">
                <a16:creationId xmlns:a16="http://schemas.microsoft.com/office/drawing/2014/main" id="{690649B6-7CA9-F821-43F4-162A5D7B48CE}"/>
              </a:ext>
            </a:extLst>
          </p:cNvPr>
          <p:cNvSpPr txBox="1"/>
          <p:nvPr/>
        </p:nvSpPr>
        <p:spPr>
          <a:xfrm>
            <a:off x="7743582" y="2018965"/>
            <a:ext cx="2537322" cy="3139321"/>
          </a:xfrm>
          <a:prstGeom prst="rect">
            <a:avLst/>
          </a:prstGeom>
          <a:noFill/>
        </p:spPr>
        <p:txBody>
          <a:bodyPr wrap="square" rtlCol="0">
            <a:spAutoFit/>
          </a:bodyPr>
          <a:lstStyle/>
          <a:p>
            <a:r>
              <a:rPr lang="en-US" sz="1800" dirty="0">
                <a:solidFill>
                  <a:srgbClr val="173263"/>
                </a:solidFill>
              </a:rPr>
              <a:t>The Recommended Portfolio meets the State policy goals by relying primarily on the renewables that meet the RPS goals (Top Figure) and other GHG-free resources that count towards meeting the GHG goals (Bottom Figure). </a:t>
            </a:r>
          </a:p>
        </p:txBody>
      </p:sp>
    </p:spTree>
    <p:extLst>
      <p:ext uri="{BB962C8B-B14F-4D97-AF65-F5344CB8AC3E}">
        <p14:creationId xmlns:p14="http://schemas.microsoft.com/office/powerpoint/2010/main" val="391187407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24BC24-F76E-3540-0774-A6275CB8CE2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890" y="6168658"/>
            <a:ext cx="1371744" cy="689342"/>
          </a:xfrm>
          <a:prstGeom prst="rect">
            <a:avLst/>
          </a:prstGeom>
        </p:spPr>
      </p:pic>
      <p:pic>
        <p:nvPicPr>
          <p:cNvPr id="6" name="Picture 5">
            <a:extLst>
              <a:ext uri="{FF2B5EF4-FFF2-40B4-BE49-F238E27FC236}">
                <a16:creationId xmlns:a16="http://schemas.microsoft.com/office/drawing/2014/main" id="{376343D9-2C8D-CE63-C39D-EF4841BA4409}"/>
              </a:ext>
            </a:extLst>
          </p:cNvPr>
          <p:cNvPicPr>
            <a:picLocks noChangeAspect="1"/>
          </p:cNvPicPr>
          <p:nvPr/>
        </p:nvPicPr>
        <p:blipFill>
          <a:blip r:embed="rId4"/>
          <a:stretch>
            <a:fillRect/>
          </a:stretch>
        </p:blipFill>
        <p:spPr>
          <a:xfrm>
            <a:off x="8512910" y="6205671"/>
            <a:ext cx="1774090" cy="652329"/>
          </a:xfrm>
          <a:prstGeom prst="rect">
            <a:avLst/>
          </a:prstGeom>
        </p:spPr>
      </p:pic>
      <p:sp>
        <p:nvSpPr>
          <p:cNvPr id="2" name="Title 1">
            <a:extLst>
              <a:ext uri="{FF2B5EF4-FFF2-40B4-BE49-F238E27FC236}">
                <a16:creationId xmlns:a16="http://schemas.microsoft.com/office/drawing/2014/main" id="{F3354392-BC95-F467-CE69-FAAAC963A666}"/>
              </a:ext>
            </a:extLst>
          </p:cNvPr>
          <p:cNvSpPr>
            <a:spLocks noGrp="1"/>
          </p:cNvSpPr>
          <p:nvPr>
            <p:ph type="title"/>
          </p:nvPr>
        </p:nvSpPr>
        <p:spPr>
          <a:xfrm>
            <a:off x="201881" y="0"/>
            <a:ext cx="9975272" cy="1143000"/>
          </a:xfrm>
        </p:spPr>
        <p:txBody>
          <a:bodyPr/>
          <a:lstStyle/>
          <a:p>
            <a:r>
              <a:rPr lang="en-US" sz="3000" dirty="0"/>
              <a:t>Recommended Portfolio Seasonal Supply Stack : </a:t>
            </a:r>
            <a:br>
              <a:rPr lang="en-US" sz="3000" dirty="0"/>
            </a:br>
            <a:r>
              <a:rPr lang="en-US" sz="3000" dirty="0"/>
              <a:t>December vs. August 2040</a:t>
            </a:r>
            <a:endParaRPr lang="en-US" sz="3000" strike="sngStrike" dirty="0">
              <a:solidFill>
                <a:srgbClr val="FF0000"/>
              </a:solidFill>
            </a:endParaRPr>
          </a:p>
        </p:txBody>
      </p:sp>
      <p:sp>
        <p:nvSpPr>
          <p:cNvPr id="8" name="TextBox 7">
            <a:extLst>
              <a:ext uri="{FF2B5EF4-FFF2-40B4-BE49-F238E27FC236}">
                <a16:creationId xmlns:a16="http://schemas.microsoft.com/office/drawing/2014/main" id="{235B050D-A0E5-DE44-2085-3D0BFD1ABBA5}"/>
              </a:ext>
            </a:extLst>
          </p:cNvPr>
          <p:cNvSpPr txBox="1"/>
          <p:nvPr/>
        </p:nvSpPr>
        <p:spPr>
          <a:xfrm>
            <a:off x="8003880" y="1809574"/>
            <a:ext cx="2384095" cy="3416320"/>
          </a:xfrm>
          <a:prstGeom prst="rect">
            <a:avLst/>
          </a:prstGeom>
          <a:noFill/>
        </p:spPr>
        <p:txBody>
          <a:bodyPr wrap="square" rtlCol="0">
            <a:spAutoFit/>
          </a:bodyPr>
          <a:lstStyle/>
          <a:p>
            <a:r>
              <a:rPr lang="en-US" sz="1800" dirty="0">
                <a:solidFill>
                  <a:srgbClr val="173263"/>
                </a:solidFill>
              </a:rPr>
              <a:t>The Recommended Portfolio balances resources against loads reasonably well, typically being short only in the late evening hours in December (Top Figure) and Excess for non-evening hours in August (Bottom Figure).</a:t>
            </a:r>
          </a:p>
        </p:txBody>
      </p:sp>
      <p:pic>
        <p:nvPicPr>
          <p:cNvPr id="5" name="Picture 4">
            <a:extLst>
              <a:ext uri="{FF2B5EF4-FFF2-40B4-BE49-F238E27FC236}">
                <a16:creationId xmlns:a16="http://schemas.microsoft.com/office/drawing/2014/main" id="{F0563430-D717-77F8-685A-3F6454BCF0AA}"/>
              </a:ext>
            </a:extLst>
          </p:cNvPr>
          <p:cNvPicPr>
            <a:picLocks noChangeAspect="1"/>
          </p:cNvPicPr>
          <p:nvPr/>
        </p:nvPicPr>
        <p:blipFill rotWithShape="1">
          <a:blip r:embed="rId5"/>
          <a:srcRect t="2525" r="462"/>
          <a:stretch/>
        </p:blipFill>
        <p:spPr>
          <a:xfrm>
            <a:off x="1041733" y="1210037"/>
            <a:ext cx="6783128" cy="5748385"/>
          </a:xfrm>
          <a:prstGeom prst="rect">
            <a:avLst/>
          </a:prstGeom>
        </p:spPr>
      </p:pic>
    </p:spTree>
    <p:extLst>
      <p:ext uri="{BB962C8B-B14F-4D97-AF65-F5344CB8AC3E}">
        <p14:creationId xmlns:p14="http://schemas.microsoft.com/office/powerpoint/2010/main" val="2060144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8DD41-8CA8-BF51-A280-C47941D20D75}"/>
              </a:ext>
            </a:extLst>
          </p:cNvPr>
          <p:cNvSpPr>
            <a:spLocks noGrp="1"/>
          </p:cNvSpPr>
          <p:nvPr>
            <p:ph type="title"/>
          </p:nvPr>
        </p:nvSpPr>
        <p:spPr>
          <a:xfrm>
            <a:off x="1056848" y="0"/>
            <a:ext cx="8571568" cy="1143000"/>
          </a:xfrm>
        </p:spPr>
        <p:txBody>
          <a:bodyPr/>
          <a:lstStyle/>
          <a:p>
            <a:r>
              <a:rPr lang="en-US" dirty="0">
                <a:effectLst/>
                <a:latin typeface="Helvetica" pitchFamily="2" charset="0"/>
              </a:rPr>
              <a:t>Recommended </a:t>
            </a:r>
            <a:r>
              <a:rPr lang="en-US" dirty="0">
                <a:latin typeface="Helvetica" pitchFamily="2" charset="0"/>
              </a:rPr>
              <a:t>Portfolio Performs Well Relative to Alternative Portfolio</a:t>
            </a:r>
          </a:p>
        </p:txBody>
      </p:sp>
      <p:sp>
        <p:nvSpPr>
          <p:cNvPr id="3" name="Content Placeholder 2">
            <a:extLst>
              <a:ext uri="{FF2B5EF4-FFF2-40B4-BE49-F238E27FC236}">
                <a16:creationId xmlns:a16="http://schemas.microsoft.com/office/drawing/2014/main" id="{72D8D198-4A36-2AE6-6CA1-AF8A671DC7C5}"/>
              </a:ext>
            </a:extLst>
          </p:cNvPr>
          <p:cNvSpPr>
            <a:spLocks noGrp="1"/>
          </p:cNvSpPr>
          <p:nvPr>
            <p:ph idx="1"/>
          </p:nvPr>
        </p:nvSpPr>
        <p:spPr>
          <a:xfrm>
            <a:off x="401351" y="1406295"/>
            <a:ext cx="7358692" cy="4687887"/>
          </a:xfrm>
        </p:spPr>
        <p:txBody>
          <a:bodyPr/>
          <a:lstStyle/>
          <a:p>
            <a:pPr marL="0" indent="0">
              <a:buNone/>
            </a:pPr>
            <a:r>
              <a:rPr lang="en-US" sz="1800" b="1" dirty="0"/>
              <a:t>Scope and Cost (M$) Performance of Recommended Portfolio Relative to Alternative Portfolios: Net Present Value of Cost (Value) Over 17 Years at 5% Discount Factor</a:t>
            </a:r>
          </a:p>
          <a:p>
            <a:endParaRPr lang="en-US" dirty="0"/>
          </a:p>
          <a:p>
            <a:endParaRPr lang="en-US" dirty="0"/>
          </a:p>
          <a:p>
            <a:endParaRPr lang="en-US" dirty="0"/>
          </a:p>
          <a:p>
            <a:endParaRPr lang="en-US" dirty="0"/>
          </a:p>
          <a:p>
            <a:endParaRPr lang="en-US" dirty="0"/>
          </a:p>
        </p:txBody>
      </p:sp>
      <p:sp>
        <p:nvSpPr>
          <p:cNvPr id="8" name="TextBox 7">
            <a:extLst>
              <a:ext uri="{FF2B5EF4-FFF2-40B4-BE49-F238E27FC236}">
                <a16:creationId xmlns:a16="http://schemas.microsoft.com/office/drawing/2014/main" id="{809B5A36-8603-64E3-A0A0-430E02C92748}"/>
              </a:ext>
            </a:extLst>
          </p:cNvPr>
          <p:cNvSpPr txBox="1"/>
          <p:nvPr/>
        </p:nvSpPr>
        <p:spPr>
          <a:xfrm>
            <a:off x="7760043" y="1211081"/>
            <a:ext cx="2526957" cy="4278094"/>
          </a:xfrm>
          <a:prstGeom prst="rect">
            <a:avLst/>
          </a:prstGeom>
          <a:noFill/>
        </p:spPr>
        <p:txBody>
          <a:bodyPr wrap="square" rtlCol="0">
            <a:spAutoFit/>
          </a:bodyPr>
          <a:lstStyle/>
          <a:p>
            <a:r>
              <a:rPr lang="en-US" sz="1600" dirty="0">
                <a:solidFill>
                  <a:srgbClr val="173263"/>
                </a:solidFill>
              </a:rPr>
              <a:t>Recommended portfolio is slightly less cost-effective than alternative portfolio with no storage and high geothermal. However, TDPUD’s ability to contract high levels of geothermal is uncertain, and losing storage paired with solar would increase congestion exposure. The No New PPA (NNP) portfolio is the least cost-effective. Geothermal is key in managing costs while meeting the RA and GHG goals.</a:t>
            </a:r>
          </a:p>
        </p:txBody>
      </p:sp>
      <p:pic>
        <p:nvPicPr>
          <p:cNvPr id="7" name="Picture 6">
            <a:extLst>
              <a:ext uri="{FF2B5EF4-FFF2-40B4-BE49-F238E27FC236}">
                <a16:creationId xmlns:a16="http://schemas.microsoft.com/office/drawing/2014/main" id="{E4CE0BAF-5F65-6303-56B1-891ED0A4E708}"/>
              </a:ext>
            </a:extLst>
          </p:cNvPr>
          <p:cNvPicPr>
            <a:picLocks noChangeAspect="1"/>
          </p:cNvPicPr>
          <p:nvPr/>
        </p:nvPicPr>
        <p:blipFill>
          <a:blip r:embed="rId3"/>
          <a:stretch>
            <a:fillRect/>
          </a:stretch>
        </p:blipFill>
        <p:spPr>
          <a:xfrm>
            <a:off x="270550" y="2462284"/>
            <a:ext cx="7489493" cy="3184635"/>
          </a:xfrm>
          <a:prstGeom prst="rect">
            <a:avLst/>
          </a:prstGeom>
        </p:spPr>
      </p:pic>
      <p:pic>
        <p:nvPicPr>
          <p:cNvPr id="5" name="Picture 4">
            <a:extLst>
              <a:ext uri="{FF2B5EF4-FFF2-40B4-BE49-F238E27FC236}">
                <a16:creationId xmlns:a16="http://schemas.microsoft.com/office/drawing/2014/main" id="{1C6B7747-43A5-75B1-BA3C-1E4947E861C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890" y="6168658"/>
            <a:ext cx="1371744" cy="689342"/>
          </a:xfrm>
          <a:prstGeom prst="rect">
            <a:avLst/>
          </a:prstGeom>
        </p:spPr>
      </p:pic>
      <p:pic>
        <p:nvPicPr>
          <p:cNvPr id="6" name="Picture 5">
            <a:extLst>
              <a:ext uri="{FF2B5EF4-FFF2-40B4-BE49-F238E27FC236}">
                <a16:creationId xmlns:a16="http://schemas.microsoft.com/office/drawing/2014/main" id="{270999D3-7C8E-2704-5948-47AAC67B1BFD}"/>
              </a:ext>
            </a:extLst>
          </p:cNvPr>
          <p:cNvPicPr>
            <a:picLocks noChangeAspect="1"/>
          </p:cNvPicPr>
          <p:nvPr/>
        </p:nvPicPr>
        <p:blipFill>
          <a:blip r:embed="rId5"/>
          <a:stretch>
            <a:fillRect/>
          </a:stretch>
        </p:blipFill>
        <p:spPr>
          <a:xfrm>
            <a:off x="8512910" y="6205671"/>
            <a:ext cx="1774090" cy="652329"/>
          </a:xfrm>
          <a:prstGeom prst="rect">
            <a:avLst/>
          </a:prstGeom>
        </p:spPr>
      </p:pic>
    </p:spTree>
    <p:extLst>
      <p:ext uri="{BB962C8B-B14F-4D97-AF65-F5344CB8AC3E}">
        <p14:creationId xmlns:p14="http://schemas.microsoft.com/office/powerpoint/2010/main" val="415214225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D5DA95-BF78-72EE-0AE9-C07183E760F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5442" y="6168658"/>
            <a:ext cx="1371744" cy="689342"/>
          </a:xfrm>
          <a:prstGeom prst="rect">
            <a:avLst/>
          </a:prstGeom>
        </p:spPr>
      </p:pic>
      <p:pic>
        <p:nvPicPr>
          <p:cNvPr id="9" name="Picture 8">
            <a:extLst>
              <a:ext uri="{FF2B5EF4-FFF2-40B4-BE49-F238E27FC236}">
                <a16:creationId xmlns:a16="http://schemas.microsoft.com/office/drawing/2014/main" id="{5CC0E6FC-B450-EF5B-DD70-F031795168C3}"/>
              </a:ext>
            </a:extLst>
          </p:cNvPr>
          <p:cNvPicPr>
            <a:picLocks noChangeAspect="1"/>
          </p:cNvPicPr>
          <p:nvPr/>
        </p:nvPicPr>
        <p:blipFill>
          <a:blip r:embed="rId4"/>
          <a:stretch>
            <a:fillRect/>
          </a:stretch>
        </p:blipFill>
        <p:spPr>
          <a:xfrm>
            <a:off x="8512910" y="6205671"/>
            <a:ext cx="1774090" cy="652329"/>
          </a:xfrm>
          <a:prstGeom prst="rect">
            <a:avLst/>
          </a:prstGeom>
        </p:spPr>
      </p:pic>
      <p:sp>
        <p:nvSpPr>
          <p:cNvPr id="2" name="Title 1">
            <a:extLst>
              <a:ext uri="{FF2B5EF4-FFF2-40B4-BE49-F238E27FC236}">
                <a16:creationId xmlns:a16="http://schemas.microsoft.com/office/drawing/2014/main" id="{C7F8DD41-8CA8-BF51-A280-C47941D20D75}"/>
              </a:ext>
            </a:extLst>
          </p:cNvPr>
          <p:cNvSpPr>
            <a:spLocks noGrp="1"/>
          </p:cNvSpPr>
          <p:nvPr>
            <p:ph type="title"/>
          </p:nvPr>
        </p:nvSpPr>
        <p:spPr>
          <a:xfrm>
            <a:off x="125442" y="20412"/>
            <a:ext cx="10075060" cy="1143000"/>
          </a:xfrm>
        </p:spPr>
        <p:txBody>
          <a:bodyPr/>
          <a:lstStyle/>
          <a:p>
            <a:r>
              <a:rPr lang="en-US" sz="2800" dirty="0">
                <a:effectLst/>
                <a:latin typeface="Helvetica" pitchFamily="2" charset="0"/>
              </a:rPr>
              <a:t>Recommended </a:t>
            </a:r>
            <a:r>
              <a:rPr lang="en-US" sz="2800" dirty="0">
                <a:latin typeface="Helvetica" pitchFamily="2" charset="0"/>
              </a:rPr>
              <a:t>Portfolio Performs Well Relative to Alternative Portfolio Reliability and Environmental Criteria</a:t>
            </a:r>
          </a:p>
        </p:txBody>
      </p:sp>
      <p:sp>
        <p:nvSpPr>
          <p:cNvPr id="3" name="Content Placeholder 2">
            <a:extLst>
              <a:ext uri="{FF2B5EF4-FFF2-40B4-BE49-F238E27FC236}">
                <a16:creationId xmlns:a16="http://schemas.microsoft.com/office/drawing/2014/main" id="{72D8D198-4A36-2AE6-6CA1-AF8A671DC7C5}"/>
              </a:ext>
            </a:extLst>
          </p:cNvPr>
          <p:cNvSpPr>
            <a:spLocks noGrp="1"/>
          </p:cNvSpPr>
          <p:nvPr>
            <p:ph idx="1"/>
          </p:nvPr>
        </p:nvSpPr>
        <p:spPr>
          <a:xfrm>
            <a:off x="401351" y="1315869"/>
            <a:ext cx="7358692" cy="447219"/>
          </a:xfrm>
        </p:spPr>
        <p:txBody>
          <a:bodyPr/>
          <a:lstStyle/>
          <a:p>
            <a:pPr marL="0" indent="0">
              <a:buNone/>
            </a:pPr>
            <a:r>
              <a:rPr lang="en-US" sz="1800" b="1" dirty="0"/>
              <a:t>Recommended Portfolio</a:t>
            </a:r>
          </a:p>
          <a:p>
            <a:endParaRPr lang="en-US" dirty="0"/>
          </a:p>
          <a:p>
            <a:endParaRPr lang="en-US" dirty="0"/>
          </a:p>
          <a:p>
            <a:endParaRPr lang="en-US" dirty="0"/>
          </a:p>
          <a:p>
            <a:endParaRPr lang="en-US" dirty="0"/>
          </a:p>
          <a:p>
            <a:endParaRPr lang="en-US" dirty="0"/>
          </a:p>
        </p:txBody>
      </p:sp>
      <p:sp>
        <p:nvSpPr>
          <p:cNvPr id="8" name="TextBox 7">
            <a:extLst>
              <a:ext uri="{FF2B5EF4-FFF2-40B4-BE49-F238E27FC236}">
                <a16:creationId xmlns:a16="http://schemas.microsoft.com/office/drawing/2014/main" id="{809B5A36-8603-64E3-A0A0-430E02C92748}"/>
              </a:ext>
            </a:extLst>
          </p:cNvPr>
          <p:cNvSpPr txBox="1"/>
          <p:nvPr/>
        </p:nvSpPr>
        <p:spPr>
          <a:xfrm>
            <a:off x="7445190" y="1201439"/>
            <a:ext cx="2755312" cy="2585323"/>
          </a:xfrm>
          <a:prstGeom prst="rect">
            <a:avLst/>
          </a:prstGeom>
          <a:noFill/>
        </p:spPr>
        <p:txBody>
          <a:bodyPr wrap="square" rtlCol="0">
            <a:spAutoFit/>
          </a:bodyPr>
          <a:lstStyle/>
          <a:p>
            <a:r>
              <a:rPr lang="en-US" sz="1800" dirty="0">
                <a:solidFill>
                  <a:srgbClr val="173263"/>
                </a:solidFill>
              </a:rPr>
              <a:t>The recommended portfolio is reliable (PRM &gt;= 115%) in all years (though short-term contracted RA resources will be needed in 2025) and meets all the required State RPS and GHG-free goals. </a:t>
            </a:r>
          </a:p>
        </p:txBody>
      </p:sp>
      <p:sp>
        <p:nvSpPr>
          <p:cNvPr id="5" name="Content Placeholder 2">
            <a:extLst>
              <a:ext uri="{FF2B5EF4-FFF2-40B4-BE49-F238E27FC236}">
                <a16:creationId xmlns:a16="http://schemas.microsoft.com/office/drawing/2014/main" id="{232669D5-81AD-8817-3D04-C0175B6031A6}"/>
              </a:ext>
            </a:extLst>
          </p:cNvPr>
          <p:cNvSpPr txBox="1">
            <a:spLocks/>
          </p:cNvSpPr>
          <p:nvPr/>
        </p:nvSpPr>
        <p:spPr bwMode="auto">
          <a:xfrm>
            <a:off x="401351" y="3512529"/>
            <a:ext cx="7358692" cy="447219"/>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288918" indent="-288918" algn="l" rtl="0" eaLnBrk="1" fontAlgn="base" hangingPunct="1">
              <a:spcBef>
                <a:spcPct val="0"/>
              </a:spcBef>
              <a:spcAft>
                <a:spcPct val="25000"/>
              </a:spcAft>
              <a:buClr>
                <a:schemeClr val="tx2"/>
              </a:buClr>
              <a:buSzPct val="100000"/>
              <a:buFont typeface="Wingdings" charset="0"/>
              <a:buChar char="q"/>
              <a:defRPr sz="2000">
                <a:solidFill>
                  <a:srgbClr val="173263"/>
                </a:solidFill>
                <a:latin typeface="+mn-lt"/>
                <a:ea typeface="ＭＳ Ｐゴシック" charset="0"/>
                <a:cs typeface="ＭＳ Ｐゴシック" charset="0"/>
              </a:defRPr>
            </a:lvl1pPr>
            <a:lvl2pPr marL="682608" indent="-279393" algn="l" rtl="0" eaLnBrk="1" fontAlgn="base" hangingPunct="1">
              <a:spcBef>
                <a:spcPct val="0"/>
              </a:spcBef>
              <a:spcAft>
                <a:spcPct val="25000"/>
              </a:spcAft>
              <a:buClr>
                <a:schemeClr val="tx2"/>
              </a:buClr>
              <a:buSzPct val="100000"/>
              <a:buChar char="–"/>
              <a:defRPr sz="2000">
                <a:solidFill>
                  <a:srgbClr val="173263"/>
                </a:solidFill>
                <a:latin typeface="+mn-lt"/>
                <a:ea typeface="ＭＳ Ｐゴシック" charset="-128"/>
              </a:defRPr>
            </a:lvl2pPr>
            <a:lvl3pPr marL="1087411" indent="-290506" algn="l" rtl="0" eaLnBrk="1" fontAlgn="base" hangingPunct="1">
              <a:spcBef>
                <a:spcPct val="0"/>
              </a:spcBef>
              <a:spcAft>
                <a:spcPct val="25000"/>
              </a:spcAft>
              <a:buClr>
                <a:schemeClr val="tx2"/>
              </a:buClr>
              <a:buSzPct val="100000"/>
              <a:buChar char="•"/>
              <a:defRPr sz="2000">
                <a:solidFill>
                  <a:srgbClr val="173263"/>
                </a:solidFill>
                <a:latin typeface="+mn-lt"/>
                <a:ea typeface="ＭＳ Ｐゴシック" charset="-128"/>
              </a:defRPr>
            </a:lvl3pPr>
            <a:lvl4pPr marL="1481102" indent="-279393" algn="l" rtl="0" eaLnBrk="1" fontAlgn="base" hangingPunct="1">
              <a:spcBef>
                <a:spcPct val="0"/>
              </a:spcBef>
              <a:spcAft>
                <a:spcPct val="25000"/>
              </a:spcAft>
              <a:buClr>
                <a:schemeClr val="tx2"/>
              </a:buClr>
              <a:buSzPct val="100000"/>
              <a:buChar char="–"/>
              <a:defRPr sz="2000">
                <a:solidFill>
                  <a:srgbClr val="173263"/>
                </a:solidFill>
                <a:latin typeface="+mn-lt"/>
                <a:ea typeface="ＭＳ Ｐゴシック" charset="-128"/>
              </a:defRPr>
            </a:lvl4pPr>
            <a:lvl5pPr marL="1885904" indent="-290506" algn="l" rtl="0" eaLnBrk="1" fontAlgn="base" hangingPunct="1">
              <a:spcBef>
                <a:spcPct val="0"/>
              </a:spcBef>
              <a:spcAft>
                <a:spcPct val="25000"/>
              </a:spcAft>
              <a:buClr>
                <a:schemeClr val="tx2"/>
              </a:buClr>
              <a:buSzPct val="100000"/>
              <a:buChar char="–"/>
              <a:defRPr sz="2000">
                <a:solidFill>
                  <a:srgbClr val="173263"/>
                </a:solidFill>
                <a:latin typeface="+mn-lt"/>
                <a:ea typeface="ＭＳ Ｐゴシック" charset="-128"/>
              </a:defRPr>
            </a:lvl5pPr>
            <a:lvl6pPr marL="2343092" indent="-290506" algn="l" rtl="0" eaLnBrk="1" fontAlgn="base" hangingPunct="1">
              <a:spcBef>
                <a:spcPct val="0"/>
              </a:spcBef>
              <a:spcAft>
                <a:spcPct val="25000"/>
              </a:spcAft>
              <a:buClr>
                <a:schemeClr val="tx2"/>
              </a:buClr>
              <a:buSzPct val="100000"/>
              <a:buChar char="–"/>
              <a:defRPr sz="2800">
                <a:solidFill>
                  <a:srgbClr val="173263"/>
                </a:solidFill>
                <a:latin typeface="+mn-lt"/>
              </a:defRPr>
            </a:lvl6pPr>
            <a:lvl7pPr marL="2800281" indent="-290506" algn="l" rtl="0" eaLnBrk="1" fontAlgn="base" hangingPunct="1">
              <a:spcBef>
                <a:spcPct val="0"/>
              </a:spcBef>
              <a:spcAft>
                <a:spcPct val="25000"/>
              </a:spcAft>
              <a:buClr>
                <a:schemeClr val="tx2"/>
              </a:buClr>
              <a:buSzPct val="100000"/>
              <a:buChar char="–"/>
              <a:defRPr sz="2800">
                <a:solidFill>
                  <a:srgbClr val="173263"/>
                </a:solidFill>
                <a:latin typeface="+mn-lt"/>
              </a:defRPr>
            </a:lvl7pPr>
            <a:lvl8pPr marL="3257469" indent="-290506" algn="l" rtl="0" eaLnBrk="1" fontAlgn="base" hangingPunct="1">
              <a:spcBef>
                <a:spcPct val="0"/>
              </a:spcBef>
              <a:spcAft>
                <a:spcPct val="25000"/>
              </a:spcAft>
              <a:buClr>
                <a:schemeClr val="tx2"/>
              </a:buClr>
              <a:buSzPct val="100000"/>
              <a:buChar char="–"/>
              <a:defRPr sz="2800">
                <a:solidFill>
                  <a:srgbClr val="173263"/>
                </a:solidFill>
                <a:latin typeface="+mn-lt"/>
              </a:defRPr>
            </a:lvl8pPr>
            <a:lvl9pPr marL="3714658" indent="-290506" algn="l" rtl="0" eaLnBrk="1" fontAlgn="base" hangingPunct="1">
              <a:spcBef>
                <a:spcPct val="0"/>
              </a:spcBef>
              <a:spcAft>
                <a:spcPct val="25000"/>
              </a:spcAft>
              <a:buClr>
                <a:schemeClr val="tx2"/>
              </a:buClr>
              <a:buSzPct val="100000"/>
              <a:buChar char="–"/>
              <a:defRPr sz="2800">
                <a:solidFill>
                  <a:srgbClr val="173263"/>
                </a:solidFill>
                <a:latin typeface="+mn-lt"/>
              </a:defRPr>
            </a:lvl9pPr>
          </a:lstStyle>
          <a:p>
            <a:pPr marL="0" indent="0">
              <a:buFont typeface="Wingdings" charset="0"/>
              <a:buNone/>
            </a:pPr>
            <a:r>
              <a:rPr lang="en-US" sz="1800" b="1" kern="0" dirty="0"/>
              <a:t>No New PPA (NNP) Portfolio</a:t>
            </a:r>
          </a:p>
          <a:p>
            <a:endParaRPr lang="en-US" kern="0" dirty="0"/>
          </a:p>
          <a:p>
            <a:endParaRPr lang="en-US" kern="0" dirty="0"/>
          </a:p>
          <a:p>
            <a:endParaRPr lang="en-US" kern="0" dirty="0"/>
          </a:p>
          <a:p>
            <a:endParaRPr lang="en-US" kern="0" dirty="0"/>
          </a:p>
          <a:p>
            <a:endParaRPr lang="en-US" kern="0" dirty="0"/>
          </a:p>
        </p:txBody>
      </p:sp>
      <p:sp>
        <p:nvSpPr>
          <p:cNvPr id="6" name="Content Placeholder 2">
            <a:extLst>
              <a:ext uri="{FF2B5EF4-FFF2-40B4-BE49-F238E27FC236}">
                <a16:creationId xmlns:a16="http://schemas.microsoft.com/office/drawing/2014/main" id="{B292614C-09B3-4778-A4CD-8A36CFD39D04}"/>
              </a:ext>
            </a:extLst>
          </p:cNvPr>
          <p:cNvSpPr txBox="1">
            <a:spLocks/>
          </p:cNvSpPr>
          <p:nvPr/>
        </p:nvSpPr>
        <p:spPr bwMode="auto">
          <a:xfrm>
            <a:off x="268171" y="5356310"/>
            <a:ext cx="7358692" cy="447219"/>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288918" indent="-288918" algn="l" rtl="0" eaLnBrk="1" fontAlgn="base" hangingPunct="1">
              <a:spcBef>
                <a:spcPct val="0"/>
              </a:spcBef>
              <a:spcAft>
                <a:spcPct val="25000"/>
              </a:spcAft>
              <a:buClr>
                <a:schemeClr val="tx2"/>
              </a:buClr>
              <a:buSzPct val="100000"/>
              <a:buFont typeface="Wingdings" charset="0"/>
              <a:buChar char="q"/>
              <a:defRPr sz="2000">
                <a:solidFill>
                  <a:srgbClr val="173263"/>
                </a:solidFill>
                <a:latin typeface="+mn-lt"/>
                <a:ea typeface="ＭＳ Ｐゴシック" charset="0"/>
                <a:cs typeface="ＭＳ Ｐゴシック" charset="0"/>
              </a:defRPr>
            </a:lvl1pPr>
            <a:lvl2pPr marL="682608" indent="-279393" algn="l" rtl="0" eaLnBrk="1" fontAlgn="base" hangingPunct="1">
              <a:spcBef>
                <a:spcPct val="0"/>
              </a:spcBef>
              <a:spcAft>
                <a:spcPct val="25000"/>
              </a:spcAft>
              <a:buClr>
                <a:schemeClr val="tx2"/>
              </a:buClr>
              <a:buSzPct val="100000"/>
              <a:buChar char="–"/>
              <a:defRPr sz="2000">
                <a:solidFill>
                  <a:srgbClr val="173263"/>
                </a:solidFill>
                <a:latin typeface="+mn-lt"/>
                <a:ea typeface="ＭＳ Ｐゴシック" charset="-128"/>
              </a:defRPr>
            </a:lvl2pPr>
            <a:lvl3pPr marL="1087411" indent="-290506" algn="l" rtl="0" eaLnBrk="1" fontAlgn="base" hangingPunct="1">
              <a:spcBef>
                <a:spcPct val="0"/>
              </a:spcBef>
              <a:spcAft>
                <a:spcPct val="25000"/>
              </a:spcAft>
              <a:buClr>
                <a:schemeClr val="tx2"/>
              </a:buClr>
              <a:buSzPct val="100000"/>
              <a:buChar char="•"/>
              <a:defRPr sz="2000">
                <a:solidFill>
                  <a:srgbClr val="173263"/>
                </a:solidFill>
                <a:latin typeface="+mn-lt"/>
                <a:ea typeface="ＭＳ Ｐゴシック" charset="-128"/>
              </a:defRPr>
            </a:lvl3pPr>
            <a:lvl4pPr marL="1481102" indent="-279393" algn="l" rtl="0" eaLnBrk="1" fontAlgn="base" hangingPunct="1">
              <a:spcBef>
                <a:spcPct val="0"/>
              </a:spcBef>
              <a:spcAft>
                <a:spcPct val="25000"/>
              </a:spcAft>
              <a:buClr>
                <a:schemeClr val="tx2"/>
              </a:buClr>
              <a:buSzPct val="100000"/>
              <a:buChar char="–"/>
              <a:defRPr sz="2000">
                <a:solidFill>
                  <a:srgbClr val="173263"/>
                </a:solidFill>
                <a:latin typeface="+mn-lt"/>
                <a:ea typeface="ＭＳ Ｐゴシック" charset="-128"/>
              </a:defRPr>
            </a:lvl4pPr>
            <a:lvl5pPr marL="1885904" indent="-290506" algn="l" rtl="0" eaLnBrk="1" fontAlgn="base" hangingPunct="1">
              <a:spcBef>
                <a:spcPct val="0"/>
              </a:spcBef>
              <a:spcAft>
                <a:spcPct val="25000"/>
              </a:spcAft>
              <a:buClr>
                <a:schemeClr val="tx2"/>
              </a:buClr>
              <a:buSzPct val="100000"/>
              <a:buChar char="–"/>
              <a:defRPr sz="2000">
                <a:solidFill>
                  <a:srgbClr val="173263"/>
                </a:solidFill>
                <a:latin typeface="+mn-lt"/>
                <a:ea typeface="ＭＳ Ｐゴシック" charset="-128"/>
              </a:defRPr>
            </a:lvl5pPr>
            <a:lvl6pPr marL="2343092" indent="-290506" algn="l" rtl="0" eaLnBrk="1" fontAlgn="base" hangingPunct="1">
              <a:spcBef>
                <a:spcPct val="0"/>
              </a:spcBef>
              <a:spcAft>
                <a:spcPct val="25000"/>
              </a:spcAft>
              <a:buClr>
                <a:schemeClr val="tx2"/>
              </a:buClr>
              <a:buSzPct val="100000"/>
              <a:buChar char="–"/>
              <a:defRPr sz="2800">
                <a:solidFill>
                  <a:srgbClr val="173263"/>
                </a:solidFill>
                <a:latin typeface="+mn-lt"/>
              </a:defRPr>
            </a:lvl6pPr>
            <a:lvl7pPr marL="2800281" indent="-290506" algn="l" rtl="0" eaLnBrk="1" fontAlgn="base" hangingPunct="1">
              <a:spcBef>
                <a:spcPct val="0"/>
              </a:spcBef>
              <a:spcAft>
                <a:spcPct val="25000"/>
              </a:spcAft>
              <a:buClr>
                <a:schemeClr val="tx2"/>
              </a:buClr>
              <a:buSzPct val="100000"/>
              <a:buChar char="–"/>
              <a:defRPr sz="2800">
                <a:solidFill>
                  <a:srgbClr val="173263"/>
                </a:solidFill>
                <a:latin typeface="+mn-lt"/>
              </a:defRPr>
            </a:lvl7pPr>
            <a:lvl8pPr marL="3257469" indent="-290506" algn="l" rtl="0" eaLnBrk="1" fontAlgn="base" hangingPunct="1">
              <a:spcBef>
                <a:spcPct val="0"/>
              </a:spcBef>
              <a:spcAft>
                <a:spcPct val="25000"/>
              </a:spcAft>
              <a:buClr>
                <a:schemeClr val="tx2"/>
              </a:buClr>
              <a:buSzPct val="100000"/>
              <a:buChar char="–"/>
              <a:defRPr sz="2800">
                <a:solidFill>
                  <a:srgbClr val="173263"/>
                </a:solidFill>
                <a:latin typeface="+mn-lt"/>
              </a:defRPr>
            </a:lvl8pPr>
            <a:lvl9pPr marL="3714658" indent="-290506" algn="l" rtl="0" eaLnBrk="1" fontAlgn="base" hangingPunct="1">
              <a:spcBef>
                <a:spcPct val="0"/>
              </a:spcBef>
              <a:spcAft>
                <a:spcPct val="25000"/>
              </a:spcAft>
              <a:buClr>
                <a:schemeClr val="tx2"/>
              </a:buClr>
              <a:buSzPct val="100000"/>
              <a:buChar char="–"/>
              <a:defRPr sz="2800">
                <a:solidFill>
                  <a:srgbClr val="173263"/>
                </a:solidFill>
                <a:latin typeface="+mn-lt"/>
              </a:defRPr>
            </a:lvl9pPr>
          </a:lstStyle>
          <a:p>
            <a:pPr marL="0" indent="0">
              <a:buFont typeface="Wingdings" charset="0"/>
              <a:buNone/>
            </a:pPr>
            <a:r>
              <a:rPr lang="en-US" sz="1400" kern="0" dirty="0"/>
              <a:t>* Requires additional RA capacity purchase to meet 115% PRM</a:t>
            </a:r>
          </a:p>
          <a:p>
            <a:pPr marL="0" indent="0">
              <a:buFont typeface="Wingdings" charset="0"/>
              <a:buNone/>
            </a:pPr>
            <a:r>
              <a:rPr lang="en-US" sz="1400" kern="0" dirty="0"/>
              <a:t>** Requires additional REC purchase to meet RPS goals of 60% beyond 2030. The GHG-free goals of 90% by 2035 and 95% by 2040 are not met by the NNP portfolio.</a:t>
            </a:r>
          </a:p>
          <a:p>
            <a:pPr marL="0" indent="0">
              <a:buFont typeface="Wingdings" charset="0"/>
              <a:buNone/>
            </a:pPr>
            <a:endParaRPr lang="en-US" sz="1400" kern="0" dirty="0"/>
          </a:p>
          <a:p>
            <a:endParaRPr lang="en-US" sz="1400" kern="0" dirty="0"/>
          </a:p>
          <a:p>
            <a:endParaRPr lang="en-US" sz="1400" kern="0" dirty="0"/>
          </a:p>
          <a:p>
            <a:endParaRPr lang="en-US" sz="1400" kern="0" dirty="0"/>
          </a:p>
          <a:p>
            <a:endParaRPr lang="en-US" sz="1400" kern="0" dirty="0"/>
          </a:p>
          <a:p>
            <a:endParaRPr lang="en-US" sz="1400" kern="0" dirty="0"/>
          </a:p>
        </p:txBody>
      </p:sp>
      <p:sp>
        <p:nvSpPr>
          <p:cNvPr id="10" name="TextBox 9">
            <a:extLst>
              <a:ext uri="{FF2B5EF4-FFF2-40B4-BE49-F238E27FC236}">
                <a16:creationId xmlns:a16="http://schemas.microsoft.com/office/drawing/2014/main" id="{C985C36B-F2AB-118F-39DD-649C2AF2A876}"/>
              </a:ext>
            </a:extLst>
          </p:cNvPr>
          <p:cNvSpPr txBox="1"/>
          <p:nvPr/>
        </p:nvSpPr>
        <p:spPr>
          <a:xfrm>
            <a:off x="7445190" y="3997775"/>
            <a:ext cx="2755312" cy="2031325"/>
          </a:xfrm>
          <a:prstGeom prst="rect">
            <a:avLst/>
          </a:prstGeom>
          <a:noFill/>
        </p:spPr>
        <p:txBody>
          <a:bodyPr wrap="square" rtlCol="0">
            <a:spAutoFit/>
          </a:bodyPr>
          <a:lstStyle/>
          <a:p>
            <a:r>
              <a:rPr lang="en-US" sz="1800" dirty="0">
                <a:solidFill>
                  <a:srgbClr val="173263"/>
                </a:solidFill>
              </a:rPr>
              <a:t>The NNP portfolio does </a:t>
            </a:r>
            <a:r>
              <a:rPr lang="en-US" sz="1800" u="sng" dirty="0">
                <a:solidFill>
                  <a:srgbClr val="173263"/>
                </a:solidFill>
              </a:rPr>
              <a:t>not</a:t>
            </a:r>
            <a:r>
              <a:rPr lang="en-US" sz="1800" dirty="0">
                <a:solidFill>
                  <a:srgbClr val="173263"/>
                </a:solidFill>
              </a:rPr>
              <a:t> meet reliability target in any years (i.e., PRM &lt; 115%) and </a:t>
            </a:r>
            <a:r>
              <a:rPr lang="en-US" sz="1800" u="sng" dirty="0">
                <a:solidFill>
                  <a:srgbClr val="173263"/>
                </a:solidFill>
              </a:rPr>
              <a:t>does not </a:t>
            </a:r>
            <a:r>
              <a:rPr lang="en-US" sz="1800" dirty="0">
                <a:solidFill>
                  <a:srgbClr val="173263"/>
                </a:solidFill>
              </a:rPr>
              <a:t>meet the State RPS (except in 2025) or GHG-free goals. </a:t>
            </a:r>
          </a:p>
        </p:txBody>
      </p:sp>
      <p:pic>
        <p:nvPicPr>
          <p:cNvPr id="12" name="Picture 11">
            <a:extLst>
              <a:ext uri="{FF2B5EF4-FFF2-40B4-BE49-F238E27FC236}">
                <a16:creationId xmlns:a16="http://schemas.microsoft.com/office/drawing/2014/main" id="{BCED7F91-D066-1F69-3837-5B31700873FC}"/>
              </a:ext>
            </a:extLst>
          </p:cNvPr>
          <p:cNvPicPr>
            <a:picLocks noChangeAspect="1"/>
          </p:cNvPicPr>
          <p:nvPr/>
        </p:nvPicPr>
        <p:blipFill>
          <a:blip r:embed="rId5"/>
          <a:stretch>
            <a:fillRect/>
          </a:stretch>
        </p:blipFill>
        <p:spPr>
          <a:xfrm>
            <a:off x="-426070" y="2029517"/>
            <a:ext cx="8186113" cy="1259402"/>
          </a:xfrm>
          <a:prstGeom prst="rect">
            <a:avLst/>
          </a:prstGeom>
        </p:spPr>
      </p:pic>
      <p:pic>
        <p:nvPicPr>
          <p:cNvPr id="13" name="Picture 12">
            <a:extLst>
              <a:ext uri="{FF2B5EF4-FFF2-40B4-BE49-F238E27FC236}">
                <a16:creationId xmlns:a16="http://schemas.microsoft.com/office/drawing/2014/main" id="{13B1F467-98DF-FE6B-9C61-062B968533FD}"/>
              </a:ext>
            </a:extLst>
          </p:cNvPr>
          <p:cNvPicPr>
            <a:picLocks noChangeAspect="1"/>
          </p:cNvPicPr>
          <p:nvPr/>
        </p:nvPicPr>
        <p:blipFill>
          <a:blip r:embed="rId6"/>
          <a:stretch>
            <a:fillRect/>
          </a:stretch>
        </p:blipFill>
        <p:spPr>
          <a:xfrm>
            <a:off x="-303411" y="4183358"/>
            <a:ext cx="8186107" cy="1259401"/>
          </a:xfrm>
          <a:prstGeom prst="rect">
            <a:avLst/>
          </a:prstGeom>
        </p:spPr>
      </p:pic>
    </p:spTree>
    <p:extLst>
      <p:ext uri="{BB962C8B-B14F-4D97-AF65-F5344CB8AC3E}">
        <p14:creationId xmlns:p14="http://schemas.microsoft.com/office/powerpoint/2010/main" val="416676024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7E40D9-F979-A6BF-25A0-06BD1B8456D1}"/>
              </a:ext>
            </a:extLst>
          </p:cNvPr>
          <p:cNvPicPr>
            <a:picLocks noChangeAspect="1"/>
          </p:cNvPicPr>
          <p:nvPr/>
        </p:nvPicPr>
        <p:blipFill>
          <a:blip r:embed="rId3"/>
          <a:stretch>
            <a:fillRect/>
          </a:stretch>
        </p:blipFill>
        <p:spPr>
          <a:xfrm>
            <a:off x="441433" y="1226891"/>
            <a:ext cx="6533661" cy="5451638"/>
          </a:xfrm>
          <a:prstGeom prst="rect">
            <a:avLst/>
          </a:prstGeom>
        </p:spPr>
      </p:pic>
      <p:pic>
        <p:nvPicPr>
          <p:cNvPr id="6" name="Picture 5">
            <a:extLst>
              <a:ext uri="{FF2B5EF4-FFF2-40B4-BE49-F238E27FC236}">
                <a16:creationId xmlns:a16="http://schemas.microsoft.com/office/drawing/2014/main" id="{27F19F9D-B0C8-7773-900D-C14ACFC65D7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9236" y="6168658"/>
            <a:ext cx="1371744" cy="689342"/>
          </a:xfrm>
          <a:prstGeom prst="rect">
            <a:avLst/>
          </a:prstGeom>
        </p:spPr>
      </p:pic>
      <p:pic>
        <p:nvPicPr>
          <p:cNvPr id="7" name="Picture 6">
            <a:extLst>
              <a:ext uri="{FF2B5EF4-FFF2-40B4-BE49-F238E27FC236}">
                <a16:creationId xmlns:a16="http://schemas.microsoft.com/office/drawing/2014/main" id="{54317D95-2E47-C492-9686-CAA1A5631615}"/>
              </a:ext>
            </a:extLst>
          </p:cNvPr>
          <p:cNvPicPr>
            <a:picLocks noChangeAspect="1"/>
          </p:cNvPicPr>
          <p:nvPr/>
        </p:nvPicPr>
        <p:blipFill>
          <a:blip r:embed="rId5"/>
          <a:stretch>
            <a:fillRect/>
          </a:stretch>
        </p:blipFill>
        <p:spPr>
          <a:xfrm>
            <a:off x="8512910" y="6205671"/>
            <a:ext cx="1774090" cy="652329"/>
          </a:xfrm>
          <a:prstGeom prst="rect">
            <a:avLst/>
          </a:prstGeom>
        </p:spPr>
      </p:pic>
      <p:sp>
        <p:nvSpPr>
          <p:cNvPr id="2" name="Title 1">
            <a:extLst>
              <a:ext uri="{FF2B5EF4-FFF2-40B4-BE49-F238E27FC236}">
                <a16:creationId xmlns:a16="http://schemas.microsoft.com/office/drawing/2014/main" id="{4141F575-2C08-9EDB-6706-129DF06B797E}"/>
              </a:ext>
            </a:extLst>
          </p:cNvPr>
          <p:cNvSpPr>
            <a:spLocks noGrp="1"/>
          </p:cNvSpPr>
          <p:nvPr>
            <p:ph type="title"/>
          </p:nvPr>
        </p:nvSpPr>
        <p:spPr/>
        <p:txBody>
          <a:bodyPr/>
          <a:lstStyle/>
          <a:p>
            <a:r>
              <a:rPr lang="en-US" dirty="0"/>
              <a:t>The Recommended Portfolio Performs Well Under Uncertainty</a:t>
            </a:r>
          </a:p>
        </p:txBody>
      </p:sp>
      <p:sp>
        <p:nvSpPr>
          <p:cNvPr id="3" name="Content Placeholder 2">
            <a:extLst>
              <a:ext uri="{FF2B5EF4-FFF2-40B4-BE49-F238E27FC236}">
                <a16:creationId xmlns:a16="http://schemas.microsoft.com/office/drawing/2014/main" id="{96DE6388-0694-DAF2-3117-69AF4B2F1174}"/>
              </a:ext>
            </a:extLst>
          </p:cNvPr>
          <p:cNvSpPr>
            <a:spLocks noGrp="1"/>
          </p:cNvSpPr>
          <p:nvPr>
            <p:ph idx="1"/>
          </p:nvPr>
        </p:nvSpPr>
        <p:spPr>
          <a:xfrm>
            <a:off x="6703812" y="1348177"/>
            <a:ext cx="3435437" cy="4387114"/>
          </a:xfrm>
          <a:solidFill>
            <a:schemeClr val="tx1"/>
          </a:solidFill>
        </p:spPr>
        <p:txBody>
          <a:bodyPr/>
          <a:lstStyle/>
          <a:p>
            <a:r>
              <a:rPr lang="en-US" sz="1700" dirty="0"/>
              <a:t>Portfolio costs are most sensitive to the load assumptions. </a:t>
            </a:r>
          </a:p>
          <a:p>
            <a:r>
              <a:rPr lang="en-US" sz="1700" dirty="0"/>
              <a:t>NVE transmission charges have some impact on costs, but only local resources can avoid the charges and limitations on the amount of such resources make this a less important decision factor</a:t>
            </a:r>
          </a:p>
          <a:p>
            <a:r>
              <a:rPr lang="en-US" sz="1700" dirty="0"/>
              <a:t>The PPA price, NG/Energy Market Price, and RA uncertainties have moderate cost impacts</a:t>
            </a:r>
          </a:p>
          <a:p>
            <a:r>
              <a:rPr lang="en-US" sz="1700" dirty="0"/>
              <a:t>All other uncertainties are insignificant</a:t>
            </a:r>
          </a:p>
        </p:txBody>
      </p:sp>
    </p:spTree>
    <p:extLst>
      <p:ext uri="{BB962C8B-B14F-4D97-AF65-F5344CB8AC3E}">
        <p14:creationId xmlns:p14="http://schemas.microsoft.com/office/powerpoint/2010/main" val="99978331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EE97A-B4DB-CF1A-EC17-7F33C2985117}"/>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3D0F0A20-DF01-BFBE-F2BB-D9D0BF0E73D4}"/>
              </a:ext>
            </a:extLst>
          </p:cNvPr>
          <p:cNvSpPr>
            <a:spLocks noGrp="1"/>
          </p:cNvSpPr>
          <p:nvPr>
            <p:ph idx="1"/>
          </p:nvPr>
        </p:nvSpPr>
        <p:spPr>
          <a:xfrm>
            <a:off x="601554" y="1282139"/>
            <a:ext cx="9260114" cy="4744191"/>
          </a:xfrm>
        </p:spPr>
        <p:txBody>
          <a:bodyPr/>
          <a:lstStyle/>
          <a:p>
            <a:pPr>
              <a:spcAft>
                <a:spcPts val="400"/>
              </a:spcAft>
            </a:pPr>
            <a:r>
              <a:rPr lang="en-US" dirty="0"/>
              <a:t>In accordance with the Board’s decision to pursue TDPUD’s first ever IRP, the District issued an RFP and selected a consulting team comprised of Aspen and Flynn RCI to perform the analysis.</a:t>
            </a:r>
          </a:p>
          <a:p>
            <a:pPr>
              <a:spcAft>
                <a:spcPts val="400"/>
              </a:spcAft>
            </a:pPr>
            <a:endParaRPr lang="en-US" dirty="0">
              <a:solidFill>
                <a:srgbClr val="FF0000"/>
              </a:solidFill>
            </a:endParaRPr>
          </a:p>
          <a:p>
            <a:pPr>
              <a:spcAft>
                <a:spcPts val="400"/>
              </a:spcAft>
            </a:pPr>
            <a:r>
              <a:rPr lang="en-US" dirty="0"/>
              <a:t>IRP Purpose: To evaluate and optimize the District’s portfolio of energy supply resources, including energy efficiency and demand response, to meet customer electric needs while balancing various critical, but sometimes competing objectives.</a:t>
            </a:r>
          </a:p>
          <a:p>
            <a:pPr>
              <a:spcAft>
                <a:spcPts val="400"/>
              </a:spcAft>
            </a:pPr>
            <a:endParaRPr lang="en-US" dirty="0"/>
          </a:p>
          <a:p>
            <a:pPr>
              <a:spcAft>
                <a:spcPts val="400"/>
              </a:spcAft>
            </a:pPr>
            <a:r>
              <a:rPr lang="en-US" dirty="0"/>
              <a:t>Objectives</a:t>
            </a:r>
          </a:p>
          <a:p>
            <a:pPr marL="860415" lvl="1" indent="-457200">
              <a:spcAft>
                <a:spcPts val="400"/>
              </a:spcAft>
              <a:buFont typeface="+mj-lt"/>
              <a:buAutoNum type="arabicPeriod"/>
            </a:pPr>
            <a:r>
              <a:rPr lang="en-US" dirty="0"/>
              <a:t>System reliability</a:t>
            </a:r>
          </a:p>
          <a:p>
            <a:pPr marL="860415" lvl="1" indent="-457200">
              <a:spcAft>
                <a:spcPts val="400"/>
              </a:spcAft>
              <a:buFont typeface="+mj-lt"/>
              <a:buAutoNum type="arabicPeriod"/>
            </a:pPr>
            <a:r>
              <a:rPr lang="en-US" dirty="0"/>
              <a:t>Fiscal responsibility</a:t>
            </a:r>
          </a:p>
          <a:p>
            <a:pPr marL="860415" lvl="1" indent="-457200">
              <a:spcAft>
                <a:spcPts val="400"/>
              </a:spcAft>
              <a:buFont typeface="+mj-lt"/>
              <a:buAutoNum type="arabicPeriod"/>
            </a:pPr>
            <a:r>
              <a:rPr lang="en-US" dirty="0"/>
              <a:t>Environmental stewardship</a:t>
            </a:r>
          </a:p>
          <a:p>
            <a:pPr marL="860415" lvl="1" indent="-457200">
              <a:spcAft>
                <a:spcPts val="400"/>
              </a:spcAft>
              <a:buFont typeface="+mj-lt"/>
              <a:buAutoNum type="arabicPeriod"/>
            </a:pPr>
            <a:r>
              <a:rPr lang="en-US" dirty="0"/>
              <a:t>Regulatory compliance</a:t>
            </a:r>
          </a:p>
        </p:txBody>
      </p:sp>
      <p:pic>
        <p:nvPicPr>
          <p:cNvPr id="4" name="Picture 3">
            <a:extLst>
              <a:ext uri="{FF2B5EF4-FFF2-40B4-BE49-F238E27FC236}">
                <a16:creationId xmlns:a16="http://schemas.microsoft.com/office/drawing/2014/main" id="{D97AFADE-EB65-EB53-C8B7-60E6529DE13B}"/>
              </a:ext>
            </a:extLst>
          </p:cNvPr>
          <p:cNvPicPr>
            <a:picLocks noChangeAspect="1"/>
          </p:cNvPicPr>
          <p:nvPr/>
        </p:nvPicPr>
        <p:blipFill>
          <a:blip r:embed="rId2"/>
          <a:stretch>
            <a:fillRect/>
          </a:stretch>
        </p:blipFill>
        <p:spPr>
          <a:xfrm>
            <a:off x="75500" y="6163262"/>
            <a:ext cx="10211499" cy="694738"/>
          </a:xfrm>
          <a:prstGeom prst="rect">
            <a:avLst/>
          </a:prstGeom>
        </p:spPr>
      </p:pic>
    </p:spTree>
    <p:extLst>
      <p:ext uri="{BB962C8B-B14F-4D97-AF65-F5344CB8AC3E}">
        <p14:creationId xmlns:p14="http://schemas.microsoft.com/office/powerpoint/2010/main" val="261997569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1AB2A-E085-6B8B-D451-2191931E568D}"/>
              </a:ext>
            </a:extLst>
          </p:cNvPr>
          <p:cNvSpPr>
            <a:spLocks noGrp="1"/>
          </p:cNvSpPr>
          <p:nvPr>
            <p:ph type="title"/>
          </p:nvPr>
        </p:nvSpPr>
        <p:spPr>
          <a:xfrm>
            <a:off x="1450979" y="0"/>
            <a:ext cx="7561263" cy="1143000"/>
          </a:xfrm>
        </p:spPr>
        <p:txBody>
          <a:bodyPr/>
          <a:lstStyle/>
          <a:p>
            <a:r>
              <a:rPr lang="en-US" dirty="0"/>
              <a:t>In Summary, the Recommended Portfolio Meets the Desired Criteria </a:t>
            </a:r>
          </a:p>
        </p:txBody>
      </p:sp>
      <p:sp>
        <p:nvSpPr>
          <p:cNvPr id="3" name="Content Placeholder 2">
            <a:extLst>
              <a:ext uri="{FF2B5EF4-FFF2-40B4-BE49-F238E27FC236}">
                <a16:creationId xmlns:a16="http://schemas.microsoft.com/office/drawing/2014/main" id="{DE942738-679B-F492-C6DB-3A21420A32B7}"/>
              </a:ext>
            </a:extLst>
          </p:cNvPr>
          <p:cNvSpPr>
            <a:spLocks noGrp="1"/>
          </p:cNvSpPr>
          <p:nvPr>
            <p:ph idx="1"/>
          </p:nvPr>
        </p:nvSpPr>
        <p:spPr>
          <a:xfrm>
            <a:off x="430929" y="1555588"/>
            <a:ext cx="9601362" cy="4687887"/>
          </a:xfrm>
        </p:spPr>
        <p:txBody>
          <a:bodyPr/>
          <a:lstStyle/>
          <a:p>
            <a:pPr>
              <a:buFont typeface="Wingdings" pitchFamily="2" charset="2"/>
              <a:buChar char="ü"/>
            </a:pPr>
            <a:r>
              <a:rPr lang="en-US" dirty="0"/>
              <a:t>It is reliable in terms of maintaining planning reserve margin.</a:t>
            </a:r>
          </a:p>
          <a:p>
            <a:pPr>
              <a:buFont typeface="Wingdings" pitchFamily="2" charset="2"/>
              <a:buChar char="ü"/>
            </a:pPr>
            <a:endParaRPr lang="en-US" dirty="0"/>
          </a:p>
          <a:p>
            <a:pPr>
              <a:buFont typeface="Wingdings" pitchFamily="2" charset="2"/>
              <a:buChar char="ü"/>
            </a:pPr>
            <a:r>
              <a:rPr lang="en-US" dirty="0"/>
              <a:t>It has the lowest overall cost of procurement, and reduces exposure to market volatility.</a:t>
            </a:r>
          </a:p>
          <a:p>
            <a:pPr>
              <a:buFont typeface="Wingdings" pitchFamily="2" charset="2"/>
              <a:buChar char="ü"/>
            </a:pPr>
            <a:endParaRPr lang="en-US" dirty="0"/>
          </a:p>
          <a:p>
            <a:pPr>
              <a:buFont typeface="Wingdings" pitchFamily="2" charset="2"/>
              <a:buChar char="ü"/>
            </a:pPr>
            <a:r>
              <a:rPr lang="en-US" dirty="0"/>
              <a:t>It complies with the State’s environmental goals and policies.</a:t>
            </a:r>
          </a:p>
          <a:p>
            <a:pPr marL="0" indent="0">
              <a:buNone/>
            </a:pPr>
            <a:endParaRPr lang="en-US" dirty="0"/>
          </a:p>
          <a:p>
            <a:pPr>
              <a:buFont typeface="Wingdings" pitchFamily="2" charset="2"/>
              <a:buChar char="ü"/>
            </a:pPr>
            <a:r>
              <a:rPr lang="en-US" dirty="0"/>
              <a:t>It includes resource diversity.</a:t>
            </a:r>
          </a:p>
          <a:p>
            <a:pPr>
              <a:buFont typeface="Wingdings" pitchFamily="2" charset="2"/>
              <a:buChar char="ü"/>
            </a:pPr>
            <a:endParaRPr lang="en-US" dirty="0"/>
          </a:p>
          <a:p>
            <a:pPr>
              <a:buFont typeface="Wingdings" pitchFamily="2" charset="2"/>
              <a:buChar char="ü"/>
            </a:pPr>
            <a:r>
              <a:rPr lang="en-US" dirty="0"/>
              <a:t>It is a good fit in terms of balancing resources against loads.</a:t>
            </a:r>
          </a:p>
          <a:p>
            <a:pPr>
              <a:buFont typeface="Wingdings" pitchFamily="2" charset="2"/>
              <a:buChar char="ü"/>
            </a:pPr>
            <a:endParaRPr lang="en-US" dirty="0"/>
          </a:p>
          <a:p>
            <a:pPr>
              <a:buFont typeface="Wingdings" pitchFamily="2" charset="2"/>
              <a:buChar char="ü"/>
            </a:pPr>
            <a:r>
              <a:rPr lang="en-US" dirty="0"/>
              <a:t>It performs well under a range of sensitivities.</a:t>
            </a:r>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164F6AB1-DEF1-D8E6-AD4E-7B265CDF4D2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235" y="6105578"/>
            <a:ext cx="1371744" cy="689342"/>
          </a:xfrm>
          <a:prstGeom prst="rect">
            <a:avLst/>
          </a:prstGeom>
        </p:spPr>
      </p:pic>
      <p:pic>
        <p:nvPicPr>
          <p:cNvPr id="6" name="Picture 5">
            <a:extLst>
              <a:ext uri="{FF2B5EF4-FFF2-40B4-BE49-F238E27FC236}">
                <a16:creationId xmlns:a16="http://schemas.microsoft.com/office/drawing/2014/main" id="{D5AC6AC0-F6EC-5FCA-3FF3-53EB1BA4916C}"/>
              </a:ext>
            </a:extLst>
          </p:cNvPr>
          <p:cNvPicPr>
            <a:picLocks noChangeAspect="1"/>
          </p:cNvPicPr>
          <p:nvPr/>
        </p:nvPicPr>
        <p:blipFill>
          <a:blip r:embed="rId4"/>
          <a:stretch>
            <a:fillRect/>
          </a:stretch>
        </p:blipFill>
        <p:spPr>
          <a:xfrm>
            <a:off x="8512910" y="6205671"/>
            <a:ext cx="1774090" cy="652329"/>
          </a:xfrm>
          <a:prstGeom prst="rect">
            <a:avLst/>
          </a:prstGeom>
        </p:spPr>
      </p:pic>
    </p:spTree>
    <p:extLst>
      <p:ext uri="{BB962C8B-B14F-4D97-AF65-F5344CB8AC3E}">
        <p14:creationId xmlns:p14="http://schemas.microsoft.com/office/powerpoint/2010/main" val="36409660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34EC2-B14A-8E55-7375-07617470E298}"/>
              </a:ext>
            </a:extLst>
          </p:cNvPr>
          <p:cNvSpPr>
            <a:spLocks noGrp="1"/>
          </p:cNvSpPr>
          <p:nvPr>
            <p:ph type="title"/>
          </p:nvPr>
        </p:nvSpPr>
        <p:spPr/>
        <p:txBody>
          <a:bodyPr/>
          <a:lstStyle/>
          <a:p>
            <a:r>
              <a:rPr lang="en-US" dirty="0"/>
              <a:t>Concluding Remarks</a:t>
            </a:r>
          </a:p>
        </p:txBody>
      </p:sp>
      <p:sp>
        <p:nvSpPr>
          <p:cNvPr id="3" name="Content Placeholder 2">
            <a:extLst>
              <a:ext uri="{FF2B5EF4-FFF2-40B4-BE49-F238E27FC236}">
                <a16:creationId xmlns:a16="http://schemas.microsoft.com/office/drawing/2014/main" id="{93602331-1115-CA4E-3638-27520E379212}"/>
              </a:ext>
            </a:extLst>
          </p:cNvPr>
          <p:cNvSpPr>
            <a:spLocks noGrp="1"/>
          </p:cNvSpPr>
          <p:nvPr>
            <p:ph idx="1"/>
          </p:nvPr>
        </p:nvSpPr>
        <p:spPr>
          <a:xfrm>
            <a:off x="472331" y="1390996"/>
            <a:ext cx="9044214" cy="4687887"/>
          </a:xfrm>
        </p:spPr>
        <p:txBody>
          <a:bodyPr/>
          <a:lstStyle/>
          <a:p>
            <a:r>
              <a:rPr lang="en-US" sz="1800" dirty="0"/>
              <a:t>Demand before modifiers, grows at 2.1%; with modifiers 1.7 to 2.8%</a:t>
            </a:r>
          </a:p>
          <a:p>
            <a:r>
              <a:rPr lang="en-US" sz="1800" dirty="0"/>
              <a:t>TDPUD continues to be a winter peaking utility</a:t>
            </a:r>
          </a:p>
          <a:p>
            <a:r>
              <a:rPr lang="en-US" sz="1800" dirty="0"/>
              <a:t>The District should continue to invest in energy efficiency, looking for new programs to assure that electrified load is efficient</a:t>
            </a:r>
          </a:p>
          <a:p>
            <a:r>
              <a:rPr lang="en-US" sz="1800" dirty="0"/>
              <a:t>TDPUD is resource adequate in short-term but will not be as existing supply contracts expire</a:t>
            </a:r>
          </a:p>
          <a:p>
            <a:r>
              <a:rPr lang="en-US" sz="1800" dirty="0"/>
              <a:t>The District faces competition chasing the same supplies as others</a:t>
            </a:r>
          </a:p>
          <a:p>
            <a:r>
              <a:rPr lang="en-US" sz="1800" dirty="0"/>
              <a:t>The recommended portfolio achieves resource adequacy </a:t>
            </a:r>
          </a:p>
          <a:p>
            <a:pPr lvl="1"/>
            <a:r>
              <a:rPr lang="en-US" sz="1800" dirty="0"/>
              <a:t>Meets clean targets at a reasonable NPV compared to alternatives </a:t>
            </a:r>
          </a:p>
          <a:p>
            <a:pPr lvl="1"/>
            <a:r>
              <a:rPr lang="en-US" sz="1800" dirty="0"/>
              <a:t>Supplements TDPUD’s existing resources with a diverse mix of geothermal (and other baseload resources) and solar </a:t>
            </a:r>
            <a:r>
              <a:rPr lang="en-US" sz="1800" u="sng" dirty="0"/>
              <a:t>plus</a:t>
            </a:r>
            <a:r>
              <a:rPr lang="en-US" sz="1800" dirty="0"/>
              <a:t> storage resources</a:t>
            </a:r>
          </a:p>
          <a:p>
            <a:r>
              <a:rPr lang="en-US" sz="1800" dirty="0"/>
              <a:t>With the IRP in hand, the District has an opportunity to modify its supply portfolio, recognizing projected demand, available resources, and market conditions</a:t>
            </a:r>
          </a:p>
        </p:txBody>
      </p:sp>
      <p:pic>
        <p:nvPicPr>
          <p:cNvPr id="5" name="Picture 4">
            <a:extLst>
              <a:ext uri="{FF2B5EF4-FFF2-40B4-BE49-F238E27FC236}">
                <a16:creationId xmlns:a16="http://schemas.microsoft.com/office/drawing/2014/main" id="{27A7F306-2372-4D31-9F3F-77778EAA9CD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006" y="6165469"/>
            <a:ext cx="1371744" cy="689342"/>
          </a:xfrm>
          <a:prstGeom prst="rect">
            <a:avLst/>
          </a:prstGeom>
        </p:spPr>
      </p:pic>
      <p:pic>
        <p:nvPicPr>
          <p:cNvPr id="6" name="Picture 5">
            <a:extLst>
              <a:ext uri="{FF2B5EF4-FFF2-40B4-BE49-F238E27FC236}">
                <a16:creationId xmlns:a16="http://schemas.microsoft.com/office/drawing/2014/main" id="{79E28DD4-C97E-CC31-A238-05F645F26750}"/>
              </a:ext>
            </a:extLst>
          </p:cNvPr>
          <p:cNvPicPr>
            <a:picLocks noChangeAspect="1"/>
          </p:cNvPicPr>
          <p:nvPr/>
        </p:nvPicPr>
        <p:blipFill>
          <a:blip r:embed="rId3"/>
          <a:stretch>
            <a:fillRect/>
          </a:stretch>
        </p:blipFill>
        <p:spPr>
          <a:xfrm>
            <a:off x="8512910" y="6205671"/>
            <a:ext cx="1774090" cy="652329"/>
          </a:xfrm>
          <a:prstGeom prst="rect">
            <a:avLst/>
          </a:prstGeom>
        </p:spPr>
      </p:pic>
    </p:spTree>
    <p:extLst>
      <p:ext uri="{BB962C8B-B14F-4D97-AF65-F5344CB8AC3E}">
        <p14:creationId xmlns:p14="http://schemas.microsoft.com/office/powerpoint/2010/main" val="99526884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34C3-7FEC-2DC7-0141-AAB6355E37A1}"/>
              </a:ext>
            </a:extLst>
          </p:cNvPr>
          <p:cNvSpPr>
            <a:spLocks noGrp="1"/>
          </p:cNvSpPr>
          <p:nvPr>
            <p:ph type="title"/>
          </p:nvPr>
        </p:nvSpPr>
        <p:spPr/>
        <p:txBody>
          <a:bodyPr/>
          <a:lstStyle/>
          <a:p>
            <a:r>
              <a:rPr lang="en-US" b="1" dirty="0"/>
              <a:t>Recommendation</a:t>
            </a:r>
            <a:endParaRPr lang="en-US" dirty="0"/>
          </a:p>
        </p:txBody>
      </p:sp>
      <p:sp>
        <p:nvSpPr>
          <p:cNvPr id="3" name="Content Placeholder 2">
            <a:extLst>
              <a:ext uri="{FF2B5EF4-FFF2-40B4-BE49-F238E27FC236}">
                <a16:creationId xmlns:a16="http://schemas.microsoft.com/office/drawing/2014/main" id="{7EF413DB-37AD-53E0-2E7F-61171067DDE1}"/>
              </a:ext>
            </a:extLst>
          </p:cNvPr>
          <p:cNvSpPr>
            <a:spLocks noGrp="1"/>
          </p:cNvSpPr>
          <p:nvPr>
            <p:ph idx="1"/>
          </p:nvPr>
        </p:nvSpPr>
        <p:spPr/>
        <p:txBody>
          <a:bodyPr/>
          <a:lstStyle/>
          <a:p>
            <a:r>
              <a:rPr lang="en-US" sz="2000" b="1" dirty="0">
                <a:latin typeface="Arial" panose="020B0604020202020204" pitchFamily="34" charset="0"/>
                <a:ea typeface="Verdana" panose="020B0604030504040204" pitchFamily="34" charset="0"/>
                <a:cs typeface="Arial" panose="020B0604020202020204" pitchFamily="34" charset="0"/>
              </a:rPr>
              <a:t>Receive this information workshop and provide input and direction to staff.</a:t>
            </a:r>
          </a:p>
          <a:p>
            <a:endParaRPr lang="en-US" dirty="0"/>
          </a:p>
        </p:txBody>
      </p:sp>
    </p:spTree>
    <p:extLst>
      <p:ext uri="{BB962C8B-B14F-4D97-AF65-F5344CB8AC3E}">
        <p14:creationId xmlns:p14="http://schemas.microsoft.com/office/powerpoint/2010/main" val="248516376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50BB-24E5-E359-58F4-778BBF8BEF80}"/>
              </a:ext>
            </a:extLst>
          </p:cNvPr>
          <p:cNvSpPr>
            <a:spLocks noGrp="1"/>
          </p:cNvSpPr>
          <p:nvPr>
            <p:ph type="title"/>
          </p:nvPr>
        </p:nvSpPr>
        <p:spPr>
          <a:xfrm>
            <a:off x="1362868" y="3099460"/>
            <a:ext cx="7561263" cy="1143000"/>
          </a:xfrm>
        </p:spPr>
        <p:txBody>
          <a:bodyPr/>
          <a:lstStyle/>
          <a:p>
            <a:r>
              <a:rPr lang="en-US" dirty="0">
                <a:solidFill>
                  <a:srgbClr val="173263"/>
                </a:solidFill>
              </a:rPr>
              <a:t>Appendix</a:t>
            </a:r>
          </a:p>
        </p:txBody>
      </p:sp>
    </p:spTree>
    <p:extLst>
      <p:ext uri="{BB962C8B-B14F-4D97-AF65-F5344CB8AC3E}">
        <p14:creationId xmlns:p14="http://schemas.microsoft.com/office/powerpoint/2010/main" val="73957984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4AA4C-1E67-2FAA-AF0B-A2E55E935CA3}"/>
              </a:ext>
            </a:extLst>
          </p:cNvPr>
          <p:cNvSpPr>
            <a:spLocks noGrp="1"/>
          </p:cNvSpPr>
          <p:nvPr>
            <p:ph type="title"/>
          </p:nvPr>
        </p:nvSpPr>
        <p:spPr>
          <a:xfrm>
            <a:off x="1450980" y="0"/>
            <a:ext cx="7561263" cy="1143000"/>
          </a:xfrm>
        </p:spPr>
        <p:txBody>
          <a:bodyPr wrap="square" anchor="ctr">
            <a:normAutofit/>
          </a:bodyPr>
          <a:lstStyle/>
          <a:p>
            <a:r>
              <a:rPr lang="en-US" dirty="0">
                <a:effectLst/>
              </a:rPr>
              <a:t>Governing Objectives for District IRP</a:t>
            </a:r>
            <a:endParaRPr lang="en-US" dirty="0"/>
          </a:p>
        </p:txBody>
      </p:sp>
      <p:pic>
        <p:nvPicPr>
          <p:cNvPr id="4" name="Picture 3">
            <a:extLst>
              <a:ext uri="{FF2B5EF4-FFF2-40B4-BE49-F238E27FC236}">
                <a16:creationId xmlns:a16="http://schemas.microsoft.com/office/drawing/2014/main" id="{5B516FB4-FEFA-C754-547D-7B07EE6B98CD}"/>
              </a:ext>
            </a:extLst>
          </p:cNvPr>
          <p:cNvPicPr>
            <a:picLocks noChangeAspect="1"/>
          </p:cNvPicPr>
          <p:nvPr/>
        </p:nvPicPr>
        <p:blipFill>
          <a:blip r:embed="rId3"/>
          <a:stretch>
            <a:fillRect/>
          </a:stretch>
        </p:blipFill>
        <p:spPr>
          <a:xfrm>
            <a:off x="611416" y="1417019"/>
            <a:ext cx="9017000" cy="4592299"/>
          </a:xfrm>
          <a:prstGeom prst="rect">
            <a:avLst/>
          </a:prstGeom>
          <a:noFill/>
        </p:spPr>
      </p:pic>
    </p:spTree>
    <p:extLst>
      <p:ext uri="{BB962C8B-B14F-4D97-AF65-F5344CB8AC3E}">
        <p14:creationId xmlns:p14="http://schemas.microsoft.com/office/powerpoint/2010/main" val="180128847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82563-AF10-4606-13C5-49E2C650C282}"/>
              </a:ext>
            </a:extLst>
          </p:cNvPr>
          <p:cNvSpPr>
            <a:spLocks noGrp="1"/>
          </p:cNvSpPr>
          <p:nvPr>
            <p:ph type="title"/>
          </p:nvPr>
        </p:nvSpPr>
        <p:spPr>
          <a:xfrm>
            <a:off x="771180" y="507407"/>
            <a:ext cx="9121966" cy="566739"/>
          </a:xfrm>
        </p:spPr>
        <p:txBody>
          <a:bodyPr wrap="square" anchor="b">
            <a:noAutofit/>
          </a:bodyPr>
          <a:lstStyle/>
          <a:p>
            <a:r>
              <a:rPr lang="en-US" sz="3200" dirty="0">
                <a:latin typeface="Helvetica" pitchFamily="2" charset="0"/>
              </a:rPr>
              <a:t>Hydro Production Projections and Sensitivities</a:t>
            </a:r>
          </a:p>
        </p:txBody>
      </p:sp>
      <p:pic>
        <p:nvPicPr>
          <p:cNvPr id="3" name="Picture 2">
            <a:extLst>
              <a:ext uri="{FF2B5EF4-FFF2-40B4-BE49-F238E27FC236}">
                <a16:creationId xmlns:a16="http://schemas.microsoft.com/office/drawing/2014/main" id="{8208018A-BA76-A13F-1784-4D1928760AE8}"/>
              </a:ext>
            </a:extLst>
          </p:cNvPr>
          <p:cNvPicPr>
            <a:picLocks noChangeAspect="1"/>
          </p:cNvPicPr>
          <p:nvPr/>
        </p:nvPicPr>
        <p:blipFill>
          <a:blip r:embed="rId3"/>
          <a:stretch>
            <a:fillRect/>
          </a:stretch>
        </p:blipFill>
        <p:spPr>
          <a:xfrm>
            <a:off x="771180" y="1316884"/>
            <a:ext cx="7263621" cy="4858343"/>
          </a:xfrm>
          <a:prstGeom prst="rect">
            <a:avLst/>
          </a:prstGeom>
        </p:spPr>
      </p:pic>
    </p:spTree>
    <p:extLst>
      <p:ext uri="{BB962C8B-B14F-4D97-AF65-F5344CB8AC3E}">
        <p14:creationId xmlns:p14="http://schemas.microsoft.com/office/powerpoint/2010/main" val="116709842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351542-838C-A1BC-9D0E-55CB7D62E59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500" y="6156713"/>
            <a:ext cx="1371744" cy="689342"/>
          </a:xfrm>
          <a:prstGeom prst="rect">
            <a:avLst/>
          </a:prstGeom>
        </p:spPr>
      </p:pic>
      <p:pic>
        <p:nvPicPr>
          <p:cNvPr id="4" name="Picture 3">
            <a:extLst>
              <a:ext uri="{FF2B5EF4-FFF2-40B4-BE49-F238E27FC236}">
                <a16:creationId xmlns:a16="http://schemas.microsoft.com/office/drawing/2014/main" id="{9C5A4D78-4957-C1EE-41FC-134F114ACDBD}"/>
              </a:ext>
            </a:extLst>
          </p:cNvPr>
          <p:cNvPicPr>
            <a:picLocks noChangeAspect="1"/>
          </p:cNvPicPr>
          <p:nvPr/>
        </p:nvPicPr>
        <p:blipFill>
          <a:blip r:embed="rId4"/>
          <a:stretch>
            <a:fillRect/>
          </a:stretch>
        </p:blipFill>
        <p:spPr>
          <a:xfrm>
            <a:off x="685875" y="1275930"/>
            <a:ext cx="6203441" cy="5138092"/>
          </a:xfrm>
          <a:prstGeom prst="rect">
            <a:avLst/>
          </a:prstGeom>
        </p:spPr>
      </p:pic>
      <p:pic>
        <p:nvPicPr>
          <p:cNvPr id="5" name="Picture 4">
            <a:extLst>
              <a:ext uri="{FF2B5EF4-FFF2-40B4-BE49-F238E27FC236}">
                <a16:creationId xmlns:a16="http://schemas.microsoft.com/office/drawing/2014/main" id="{37BAF0E0-4EDC-1C6A-C40E-C57B2946D22D}"/>
              </a:ext>
            </a:extLst>
          </p:cNvPr>
          <p:cNvPicPr>
            <a:picLocks noChangeAspect="1"/>
          </p:cNvPicPr>
          <p:nvPr/>
        </p:nvPicPr>
        <p:blipFill>
          <a:blip r:embed="rId5"/>
          <a:stretch>
            <a:fillRect/>
          </a:stretch>
        </p:blipFill>
        <p:spPr>
          <a:xfrm>
            <a:off x="8512910" y="6205671"/>
            <a:ext cx="1774090" cy="652329"/>
          </a:xfrm>
          <a:prstGeom prst="rect">
            <a:avLst/>
          </a:prstGeom>
        </p:spPr>
      </p:pic>
      <p:sp>
        <p:nvSpPr>
          <p:cNvPr id="2" name="Title 1">
            <a:extLst>
              <a:ext uri="{FF2B5EF4-FFF2-40B4-BE49-F238E27FC236}">
                <a16:creationId xmlns:a16="http://schemas.microsoft.com/office/drawing/2014/main" id="{86AC1B94-27EA-02B1-A34B-FD17D0B272C8}"/>
              </a:ext>
            </a:extLst>
          </p:cNvPr>
          <p:cNvSpPr>
            <a:spLocks noGrp="1"/>
          </p:cNvSpPr>
          <p:nvPr>
            <p:ph type="title"/>
          </p:nvPr>
        </p:nvSpPr>
        <p:spPr>
          <a:xfrm>
            <a:off x="570016" y="0"/>
            <a:ext cx="9310963" cy="1143000"/>
          </a:xfrm>
        </p:spPr>
        <p:txBody>
          <a:bodyPr/>
          <a:lstStyle/>
          <a:p>
            <a:r>
              <a:rPr lang="en-US" sz="2800" dirty="0"/>
              <a:t>TDPUD’s Changing Resource Mix -- Recommended Portfolio: 2025-2040</a:t>
            </a:r>
          </a:p>
        </p:txBody>
      </p:sp>
      <p:sp>
        <p:nvSpPr>
          <p:cNvPr id="6" name="TextBox 5">
            <a:extLst>
              <a:ext uri="{FF2B5EF4-FFF2-40B4-BE49-F238E27FC236}">
                <a16:creationId xmlns:a16="http://schemas.microsoft.com/office/drawing/2014/main" id="{DEF3F8FD-3D50-3455-A42D-8FC485F9F797}"/>
              </a:ext>
            </a:extLst>
          </p:cNvPr>
          <p:cNvSpPr txBox="1"/>
          <p:nvPr/>
        </p:nvSpPr>
        <p:spPr>
          <a:xfrm>
            <a:off x="7743124" y="2013718"/>
            <a:ext cx="2384095" cy="3416320"/>
          </a:xfrm>
          <a:prstGeom prst="rect">
            <a:avLst/>
          </a:prstGeom>
          <a:noFill/>
        </p:spPr>
        <p:txBody>
          <a:bodyPr wrap="square" rtlCol="0">
            <a:spAutoFit/>
          </a:bodyPr>
          <a:lstStyle/>
          <a:p>
            <a:r>
              <a:rPr lang="en-US" sz="1800" dirty="0">
                <a:solidFill>
                  <a:srgbClr val="173263"/>
                </a:solidFill>
              </a:rPr>
              <a:t>Recommended Portfolio relies primarily on  resources (green) to meet the RPS goals, supplemented by other GHG-free resources (blue) that count towards meeting GHG goals and enhance reliability. </a:t>
            </a:r>
          </a:p>
        </p:txBody>
      </p:sp>
    </p:spTree>
    <p:extLst>
      <p:ext uri="{BB962C8B-B14F-4D97-AF65-F5344CB8AC3E}">
        <p14:creationId xmlns:p14="http://schemas.microsoft.com/office/powerpoint/2010/main" val="397960173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503A6-E54E-0155-8CB9-BA2C37BE6F6A}"/>
              </a:ext>
            </a:extLst>
          </p:cNvPr>
          <p:cNvSpPr>
            <a:spLocks noGrp="1"/>
          </p:cNvSpPr>
          <p:nvPr>
            <p:ph type="title"/>
          </p:nvPr>
        </p:nvSpPr>
        <p:spPr/>
        <p:txBody>
          <a:bodyPr/>
          <a:lstStyle/>
          <a:p>
            <a:r>
              <a:rPr lang="en-US" dirty="0"/>
              <a:t>Sensitivities Considered</a:t>
            </a:r>
          </a:p>
        </p:txBody>
      </p:sp>
      <p:pic>
        <p:nvPicPr>
          <p:cNvPr id="3" name="Picture 2">
            <a:extLst>
              <a:ext uri="{FF2B5EF4-FFF2-40B4-BE49-F238E27FC236}">
                <a16:creationId xmlns:a16="http://schemas.microsoft.com/office/drawing/2014/main" id="{7779D0F9-EB51-6D58-0E71-4885901E4652}"/>
              </a:ext>
            </a:extLst>
          </p:cNvPr>
          <p:cNvPicPr>
            <a:picLocks noChangeAspect="1"/>
          </p:cNvPicPr>
          <p:nvPr/>
        </p:nvPicPr>
        <p:blipFill>
          <a:blip r:embed="rId3"/>
          <a:stretch>
            <a:fillRect/>
          </a:stretch>
        </p:blipFill>
        <p:spPr>
          <a:xfrm>
            <a:off x="563616" y="1391317"/>
            <a:ext cx="8843675" cy="4457689"/>
          </a:xfrm>
          <a:prstGeom prst="rect">
            <a:avLst/>
          </a:prstGeom>
        </p:spPr>
      </p:pic>
      <p:pic>
        <p:nvPicPr>
          <p:cNvPr id="4" name="Picture 3">
            <a:extLst>
              <a:ext uri="{FF2B5EF4-FFF2-40B4-BE49-F238E27FC236}">
                <a16:creationId xmlns:a16="http://schemas.microsoft.com/office/drawing/2014/main" id="{257ABA8E-4499-DB4B-D78B-3D6523829A3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234" y="6168658"/>
            <a:ext cx="1371744" cy="689342"/>
          </a:xfrm>
          <a:prstGeom prst="rect">
            <a:avLst/>
          </a:prstGeom>
        </p:spPr>
      </p:pic>
      <p:pic>
        <p:nvPicPr>
          <p:cNvPr id="5" name="Picture 4">
            <a:extLst>
              <a:ext uri="{FF2B5EF4-FFF2-40B4-BE49-F238E27FC236}">
                <a16:creationId xmlns:a16="http://schemas.microsoft.com/office/drawing/2014/main" id="{74C4C0DB-48D0-21B7-FC5A-4A320812DD50}"/>
              </a:ext>
            </a:extLst>
          </p:cNvPr>
          <p:cNvPicPr>
            <a:picLocks noChangeAspect="1"/>
          </p:cNvPicPr>
          <p:nvPr/>
        </p:nvPicPr>
        <p:blipFill>
          <a:blip r:embed="rId5"/>
          <a:stretch>
            <a:fillRect/>
          </a:stretch>
        </p:blipFill>
        <p:spPr>
          <a:xfrm>
            <a:off x="8512910" y="6205671"/>
            <a:ext cx="1774090" cy="652329"/>
          </a:xfrm>
          <a:prstGeom prst="rect">
            <a:avLst/>
          </a:prstGeom>
        </p:spPr>
      </p:pic>
    </p:spTree>
    <p:extLst>
      <p:ext uri="{BB962C8B-B14F-4D97-AF65-F5344CB8AC3E}">
        <p14:creationId xmlns:p14="http://schemas.microsoft.com/office/powerpoint/2010/main" val="255123217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1F575-2C08-9EDB-6706-129DF06B797E}"/>
              </a:ext>
            </a:extLst>
          </p:cNvPr>
          <p:cNvSpPr>
            <a:spLocks noGrp="1"/>
          </p:cNvSpPr>
          <p:nvPr>
            <p:ph type="title"/>
          </p:nvPr>
        </p:nvSpPr>
        <p:spPr>
          <a:xfrm>
            <a:off x="1450980" y="0"/>
            <a:ext cx="8131431" cy="1143000"/>
          </a:xfrm>
        </p:spPr>
        <p:txBody>
          <a:bodyPr/>
          <a:lstStyle/>
          <a:p>
            <a:r>
              <a:rPr lang="en-US" dirty="0"/>
              <a:t>The No New PPA (NNP) Portfolio Performs Poorly Under Uncertainty</a:t>
            </a:r>
          </a:p>
        </p:txBody>
      </p:sp>
      <p:sp>
        <p:nvSpPr>
          <p:cNvPr id="3" name="Content Placeholder 2">
            <a:extLst>
              <a:ext uri="{FF2B5EF4-FFF2-40B4-BE49-F238E27FC236}">
                <a16:creationId xmlns:a16="http://schemas.microsoft.com/office/drawing/2014/main" id="{96DE6388-0694-DAF2-3117-69AF4B2F1174}"/>
              </a:ext>
            </a:extLst>
          </p:cNvPr>
          <p:cNvSpPr>
            <a:spLocks noGrp="1"/>
          </p:cNvSpPr>
          <p:nvPr>
            <p:ph idx="1"/>
          </p:nvPr>
        </p:nvSpPr>
        <p:spPr>
          <a:xfrm>
            <a:off x="6598508" y="1243209"/>
            <a:ext cx="3688492" cy="4687887"/>
          </a:xfrm>
          <a:solidFill>
            <a:schemeClr val="tx1"/>
          </a:solidFill>
        </p:spPr>
        <p:txBody>
          <a:bodyPr>
            <a:normAutofit fontScale="92500" lnSpcReduction="20000"/>
          </a:bodyPr>
          <a:lstStyle/>
          <a:p>
            <a:pPr marL="0" indent="0">
              <a:buNone/>
            </a:pPr>
            <a:endParaRPr lang="en-US" sz="1800" dirty="0"/>
          </a:p>
          <a:p>
            <a:r>
              <a:rPr lang="en-US" sz="1800" dirty="0"/>
              <a:t>The expected cost of NNP is significantly higher than the Recommended Portfolio. </a:t>
            </a:r>
          </a:p>
          <a:p>
            <a:r>
              <a:rPr lang="en-US" sz="1800" dirty="0"/>
              <a:t>It is even costlier if the loads are higher than anticipated</a:t>
            </a:r>
          </a:p>
          <a:p>
            <a:r>
              <a:rPr lang="en-US" sz="1800" dirty="0"/>
              <a:t>NG/Energy Marker Price volatility is extremely high due to high reliance on the market price purchases.</a:t>
            </a:r>
          </a:p>
          <a:p>
            <a:r>
              <a:rPr lang="en-US" sz="1800" dirty="0"/>
              <a:t>NVE transmission charges have some impact on costs, but only local resources can avoid the charges and limitations on the amount of such resources make this a less important decision factor.</a:t>
            </a:r>
          </a:p>
          <a:p>
            <a:r>
              <a:rPr lang="en-US" sz="1800" dirty="0"/>
              <a:t>The PPA price has no cost impact as no new resources are being procured</a:t>
            </a:r>
          </a:p>
        </p:txBody>
      </p:sp>
      <p:pic>
        <p:nvPicPr>
          <p:cNvPr id="4" name="Picture 3">
            <a:extLst>
              <a:ext uri="{FF2B5EF4-FFF2-40B4-BE49-F238E27FC236}">
                <a16:creationId xmlns:a16="http://schemas.microsoft.com/office/drawing/2014/main" id="{30C8B2E5-34BF-DCF1-D592-348200288807}"/>
              </a:ext>
            </a:extLst>
          </p:cNvPr>
          <p:cNvPicPr>
            <a:picLocks noChangeAspect="1"/>
          </p:cNvPicPr>
          <p:nvPr/>
        </p:nvPicPr>
        <p:blipFill>
          <a:blip r:embed="rId3"/>
          <a:stretch>
            <a:fillRect/>
          </a:stretch>
        </p:blipFill>
        <p:spPr>
          <a:xfrm>
            <a:off x="290874" y="1243209"/>
            <a:ext cx="6307634" cy="5263427"/>
          </a:xfrm>
          <a:prstGeom prst="rect">
            <a:avLst/>
          </a:prstGeom>
        </p:spPr>
      </p:pic>
      <p:pic>
        <p:nvPicPr>
          <p:cNvPr id="5" name="Picture 4">
            <a:extLst>
              <a:ext uri="{FF2B5EF4-FFF2-40B4-BE49-F238E27FC236}">
                <a16:creationId xmlns:a16="http://schemas.microsoft.com/office/drawing/2014/main" id="{CEE1F2E3-D014-5DDD-BB07-C81F80C771F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9236" y="6168658"/>
            <a:ext cx="1371744" cy="689342"/>
          </a:xfrm>
          <a:prstGeom prst="rect">
            <a:avLst/>
          </a:prstGeom>
        </p:spPr>
      </p:pic>
      <p:pic>
        <p:nvPicPr>
          <p:cNvPr id="6" name="Picture 5">
            <a:extLst>
              <a:ext uri="{FF2B5EF4-FFF2-40B4-BE49-F238E27FC236}">
                <a16:creationId xmlns:a16="http://schemas.microsoft.com/office/drawing/2014/main" id="{D43F17D1-9AFA-D126-1101-FF589D0907FF}"/>
              </a:ext>
            </a:extLst>
          </p:cNvPr>
          <p:cNvPicPr>
            <a:picLocks noChangeAspect="1"/>
          </p:cNvPicPr>
          <p:nvPr/>
        </p:nvPicPr>
        <p:blipFill>
          <a:blip r:embed="rId5"/>
          <a:stretch>
            <a:fillRect/>
          </a:stretch>
        </p:blipFill>
        <p:spPr>
          <a:xfrm>
            <a:off x="8512910" y="6205671"/>
            <a:ext cx="1774090" cy="652329"/>
          </a:xfrm>
          <a:prstGeom prst="rect">
            <a:avLst/>
          </a:prstGeom>
        </p:spPr>
      </p:pic>
    </p:spTree>
    <p:extLst>
      <p:ext uri="{BB962C8B-B14F-4D97-AF65-F5344CB8AC3E}">
        <p14:creationId xmlns:p14="http://schemas.microsoft.com/office/powerpoint/2010/main" val="41023766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FF8C-3BD5-AE94-6F69-68AEF4C01778}"/>
              </a:ext>
            </a:extLst>
          </p:cNvPr>
          <p:cNvSpPr>
            <a:spLocks noGrp="1"/>
          </p:cNvSpPr>
          <p:nvPr>
            <p:ph type="title"/>
          </p:nvPr>
        </p:nvSpPr>
        <p:spPr/>
        <p:txBody>
          <a:bodyPr/>
          <a:lstStyle/>
          <a:p>
            <a:r>
              <a:rPr lang="en-US" dirty="0"/>
              <a:t>Estimating Load Modifiers</a:t>
            </a:r>
          </a:p>
        </p:txBody>
      </p:sp>
      <p:sp>
        <p:nvSpPr>
          <p:cNvPr id="3" name="Content Placeholder 2">
            <a:extLst>
              <a:ext uri="{FF2B5EF4-FFF2-40B4-BE49-F238E27FC236}">
                <a16:creationId xmlns:a16="http://schemas.microsoft.com/office/drawing/2014/main" id="{2D7A6C3E-4A0F-C0F0-18E2-98BCF2CC24A7}"/>
              </a:ext>
            </a:extLst>
          </p:cNvPr>
          <p:cNvSpPr>
            <a:spLocks noGrp="1"/>
          </p:cNvSpPr>
          <p:nvPr>
            <p:ph idx="1"/>
          </p:nvPr>
        </p:nvSpPr>
        <p:spPr>
          <a:xfrm>
            <a:off x="490230" y="1281090"/>
            <a:ext cx="9796770" cy="5119710"/>
          </a:xfrm>
        </p:spPr>
        <p:txBody>
          <a:bodyPr/>
          <a:lstStyle/>
          <a:p>
            <a:r>
              <a:rPr lang="en-US" sz="1800" dirty="0"/>
              <a:t>Residential EV Charging:</a:t>
            </a:r>
          </a:p>
          <a:p>
            <a:pPr lvl="1"/>
            <a:r>
              <a:rPr lang="en-US" sz="1600" dirty="0"/>
              <a:t>Apply Bass Diffusion curve for EV stock adoption and market share projection</a:t>
            </a:r>
          </a:p>
          <a:p>
            <a:pPr lvl="1"/>
            <a:r>
              <a:rPr lang="en-US" sz="1600" dirty="0"/>
              <a:t>Develop forecasted hourly charging profile from NREL’s EVI-Pro Lite tool</a:t>
            </a:r>
          </a:p>
          <a:p>
            <a:pPr lvl="1"/>
            <a:r>
              <a:rPr lang="en-US" sz="1600" dirty="0"/>
              <a:t>Multiply EV stock by charging forecast to generate future residential charging load</a:t>
            </a:r>
          </a:p>
          <a:p>
            <a:r>
              <a:rPr lang="en-US" sz="1800" dirty="0"/>
              <a:t>Public EV Charging: </a:t>
            </a:r>
          </a:p>
          <a:p>
            <a:pPr lvl="1"/>
            <a:r>
              <a:rPr lang="en-US" sz="1600" dirty="0"/>
              <a:t>Combines TDPUD hourly charging data and trip projections from the Truckee-Tahoe</a:t>
            </a:r>
            <a:r>
              <a:rPr lang="en-US" sz="1600" dirty="0">
                <a:solidFill>
                  <a:srgbClr val="FF0000"/>
                </a:solidFill>
              </a:rPr>
              <a:t> </a:t>
            </a:r>
            <a:r>
              <a:rPr lang="en-US" sz="1600" dirty="0"/>
              <a:t>EV</a:t>
            </a:r>
            <a:r>
              <a:rPr lang="en-US" sz="1600" dirty="0">
                <a:solidFill>
                  <a:srgbClr val="FF0000"/>
                </a:solidFill>
              </a:rPr>
              <a:t> </a:t>
            </a:r>
            <a:r>
              <a:rPr lang="en-US" sz="1600" dirty="0"/>
              <a:t>Readiness Report to forecast public charging load</a:t>
            </a:r>
          </a:p>
          <a:p>
            <a:r>
              <a:rPr lang="en-US" sz="1800" dirty="0"/>
              <a:t>Residential/commercial PV (residential 0.49% 2022 total retail sales – 263 customers)</a:t>
            </a:r>
          </a:p>
          <a:p>
            <a:pPr lvl="1"/>
            <a:r>
              <a:rPr lang="en-US" sz="1600" dirty="0"/>
              <a:t>TDPUD hourly AMI data for residential and commercial solar customers used for monthly generation profiles and forecasting generation</a:t>
            </a:r>
          </a:p>
          <a:p>
            <a:pPr lvl="1"/>
            <a:r>
              <a:rPr lang="en-US" sz="1600" dirty="0"/>
              <a:t>Only 50 permit applications – new construction getting snow load or shading exemptions</a:t>
            </a:r>
          </a:p>
          <a:p>
            <a:r>
              <a:rPr lang="en-US" sz="1800" dirty="0"/>
              <a:t>Energy Efficiency</a:t>
            </a:r>
          </a:p>
          <a:p>
            <a:pPr lvl="1"/>
            <a:r>
              <a:rPr lang="en-US" sz="1600" dirty="0"/>
              <a:t>Mid case applies TDPUD historical savings</a:t>
            </a:r>
          </a:p>
          <a:p>
            <a:pPr lvl="1"/>
            <a:r>
              <a:rPr lang="en-US" sz="1600" dirty="0"/>
              <a:t>Low demand case captures additional potential savings</a:t>
            </a:r>
            <a:endParaRPr lang="en-US" sz="1600" strike="sngStrike" dirty="0"/>
          </a:p>
          <a:p>
            <a:r>
              <a:rPr lang="en-US" sz="1600" dirty="0"/>
              <a:t>Electrification – TDPUD Electrification Survey</a:t>
            </a:r>
          </a:p>
        </p:txBody>
      </p:sp>
      <p:pic>
        <p:nvPicPr>
          <p:cNvPr id="4" name="Picture 3">
            <a:extLst>
              <a:ext uri="{FF2B5EF4-FFF2-40B4-BE49-F238E27FC236}">
                <a16:creationId xmlns:a16="http://schemas.microsoft.com/office/drawing/2014/main" id="{838722FC-B187-9EB1-DBBA-C39EA3AD6F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236" y="6163726"/>
            <a:ext cx="1371744" cy="689342"/>
          </a:xfrm>
          <a:prstGeom prst="rect">
            <a:avLst/>
          </a:prstGeom>
        </p:spPr>
      </p:pic>
      <p:pic>
        <p:nvPicPr>
          <p:cNvPr id="5" name="Picture 4">
            <a:extLst>
              <a:ext uri="{FF2B5EF4-FFF2-40B4-BE49-F238E27FC236}">
                <a16:creationId xmlns:a16="http://schemas.microsoft.com/office/drawing/2014/main" id="{3F02DF12-E2D3-29F5-0948-CB2BFFFCB0C2}"/>
              </a:ext>
            </a:extLst>
          </p:cNvPr>
          <p:cNvPicPr>
            <a:picLocks noChangeAspect="1"/>
          </p:cNvPicPr>
          <p:nvPr/>
        </p:nvPicPr>
        <p:blipFill>
          <a:blip r:embed="rId4"/>
          <a:stretch>
            <a:fillRect/>
          </a:stretch>
        </p:blipFill>
        <p:spPr>
          <a:xfrm>
            <a:off x="8512910" y="6205671"/>
            <a:ext cx="1774090" cy="652329"/>
          </a:xfrm>
          <a:prstGeom prst="rect">
            <a:avLst/>
          </a:prstGeom>
        </p:spPr>
      </p:pic>
    </p:spTree>
    <p:extLst>
      <p:ext uri="{BB962C8B-B14F-4D97-AF65-F5344CB8AC3E}">
        <p14:creationId xmlns:p14="http://schemas.microsoft.com/office/powerpoint/2010/main" val="427667124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CEA65-F751-F024-E9BA-B964189CBAAB}"/>
              </a:ext>
            </a:extLst>
          </p:cNvPr>
          <p:cNvSpPr>
            <a:spLocks noGrp="1"/>
          </p:cNvSpPr>
          <p:nvPr>
            <p:ph type="title"/>
          </p:nvPr>
        </p:nvSpPr>
        <p:spPr/>
        <p:txBody>
          <a:bodyPr/>
          <a:lstStyle/>
          <a:p>
            <a:r>
              <a:rPr lang="en-US" sz="3200" dirty="0"/>
              <a:t>Scope of Work for the Integrated Resource Plan (IRP) </a:t>
            </a:r>
            <a:endParaRPr lang="en-US" dirty="0"/>
          </a:p>
        </p:txBody>
      </p:sp>
      <p:sp>
        <p:nvSpPr>
          <p:cNvPr id="3" name="Content Placeholder 2">
            <a:extLst>
              <a:ext uri="{FF2B5EF4-FFF2-40B4-BE49-F238E27FC236}">
                <a16:creationId xmlns:a16="http://schemas.microsoft.com/office/drawing/2014/main" id="{1974A890-61FF-9E7F-CEC5-3CF749DFD657}"/>
              </a:ext>
            </a:extLst>
          </p:cNvPr>
          <p:cNvSpPr>
            <a:spLocks noGrp="1"/>
          </p:cNvSpPr>
          <p:nvPr>
            <p:ph idx="1"/>
          </p:nvPr>
        </p:nvSpPr>
        <p:spPr/>
        <p:txBody>
          <a:bodyPr>
            <a:normAutofit/>
          </a:bodyPr>
          <a:lstStyle/>
          <a:p>
            <a:pPr marL="457200" indent="-457200">
              <a:buFont typeface="+mj-lt"/>
              <a:buAutoNum type="arabicPeriod"/>
            </a:pPr>
            <a:r>
              <a:rPr lang="en-US" b="1" dirty="0"/>
              <a:t>Load Forecast: </a:t>
            </a:r>
            <a:r>
              <a:rPr lang="en-US" dirty="0"/>
              <a:t>Prepare a load forecast for each Planning Period to determine the electric energy and capacity requirements of the District as a whole.</a:t>
            </a:r>
          </a:p>
          <a:p>
            <a:pPr marL="457200" indent="-457200">
              <a:buFont typeface="+mj-lt"/>
              <a:buAutoNum type="arabicPeriod"/>
            </a:pPr>
            <a:r>
              <a:rPr lang="en-US" b="1" dirty="0"/>
              <a:t>Power Contract Review: </a:t>
            </a:r>
            <a:r>
              <a:rPr lang="en-US" dirty="0"/>
              <a:t>Review all existing power supply contracts. Indicate when those contracts will need to be renewed and/or that may be approaching end of life.</a:t>
            </a:r>
          </a:p>
          <a:p>
            <a:pPr marL="457200" indent="-457200">
              <a:buFont typeface="+mj-lt"/>
              <a:buAutoNum type="arabicPeriod" startAt="3"/>
            </a:pPr>
            <a:r>
              <a:rPr lang="en-US" b="1" dirty="0"/>
              <a:t>Resource Utilization Plan: </a:t>
            </a:r>
            <a:r>
              <a:rPr lang="en-US" dirty="0"/>
              <a:t>Identify the utilization of resources and types of resources selected to meet future needs and other factors of interest to permit an understanding of the potential future resource needs.</a:t>
            </a:r>
          </a:p>
          <a:p>
            <a:pPr marL="457200" indent="-457200">
              <a:buFont typeface="+mj-lt"/>
              <a:buAutoNum type="arabicPeriod" startAt="3"/>
            </a:pPr>
            <a:r>
              <a:rPr lang="en-US" b="1" dirty="0"/>
              <a:t>Sensitivity Analysis: </a:t>
            </a:r>
            <a:r>
              <a:rPr lang="en-US" dirty="0"/>
              <a:t>Recommend sensitivities to be examined in final model(s), including load growth due to electrification and EV charging, resource cost, reliability, and market volatility.</a:t>
            </a:r>
          </a:p>
          <a:p>
            <a:pPr marL="457200" indent="-457200">
              <a:buFont typeface="+mj-lt"/>
              <a:buAutoNum type="arabicPeriod" startAt="3"/>
            </a:pPr>
            <a:endParaRPr lang="en-US" dirty="0"/>
          </a:p>
          <a:p>
            <a:pPr marL="457200" indent="-457200">
              <a:buFont typeface="+mj-lt"/>
              <a:buAutoNum type="arabicPeriod" startAt="3"/>
            </a:pPr>
            <a:endParaRPr lang="en-US" dirty="0"/>
          </a:p>
        </p:txBody>
      </p:sp>
      <p:pic>
        <p:nvPicPr>
          <p:cNvPr id="4" name="Picture 3">
            <a:extLst>
              <a:ext uri="{FF2B5EF4-FFF2-40B4-BE49-F238E27FC236}">
                <a16:creationId xmlns:a16="http://schemas.microsoft.com/office/drawing/2014/main" id="{B3E1D244-93A2-019B-2E51-369C95C4012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236" y="6168658"/>
            <a:ext cx="1371744" cy="689342"/>
          </a:xfrm>
          <a:prstGeom prst="rect">
            <a:avLst/>
          </a:prstGeom>
        </p:spPr>
      </p:pic>
      <p:pic>
        <p:nvPicPr>
          <p:cNvPr id="6" name="Picture 5">
            <a:extLst>
              <a:ext uri="{FF2B5EF4-FFF2-40B4-BE49-F238E27FC236}">
                <a16:creationId xmlns:a16="http://schemas.microsoft.com/office/drawing/2014/main" id="{DA552241-731C-5C78-6E35-9DCBE072131F}"/>
              </a:ext>
            </a:extLst>
          </p:cNvPr>
          <p:cNvPicPr>
            <a:picLocks noChangeAspect="1"/>
          </p:cNvPicPr>
          <p:nvPr/>
        </p:nvPicPr>
        <p:blipFill>
          <a:blip r:embed="rId4"/>
          <a:stretch>
            <a:fillRect/>
          </a:stretch>
        </p:blipFill>
        <p:spPr>
          <a:xfrm>
            <a:off x="8512910" y="6205671"/>
            <a:ext cx="1774090" cy="652329"/>
          </a:xfrm>
          <a:prstGeom prst="rect">
            <a:avLst/>
          </a:prstGeom>
        </p:spPr>
      </p:pic>
    </p:spTree>
    <p:extLst>
      <p:ext uri="{BB962C8B-B14F-4D97-AF65-F5344CB8AC3E}">
        <p14:creationId xmlns:p14="http://schemas.microsoft.com/office/powerpoint/2010/main" val="423702176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FF8C-3BD5-AE94-6F69-68AEF4C01778}"/>
              </a:ext>
            </a:extLst>
          </p:cNvPr>
          <p:cNvSpPr>
            <a:spLocks noGrp="1"/>
          </p:cNvSpPr>
          <p:nvPr>
            <p:ph type="title"/>
          </p:nvPr>
        </p:nvSpPr>
        <p:spPr/>
        <p:txBody>
          <a:bodyPr/>
          <a:lstStyle/>
          <a:p>
            <a:r>
              <a:rPr lang="en-US" dirty="0"/>
              <a:t>Mid Case Load Forecast – Hourly</a:t>
            </a:r>
          </a:p>
        </p:txBody>
      </p:sp>
      <p:sp>
        <p:nvSpPr>
          <p:cNvPr id="3" name="Content Placeholder 2">
            <a:extLst>
              <a:ext uri="{FF2B5EF4-FFF2-40B4-BE49-F238E27FC236}">
                <a16:creationId xmlns:a16="http://schemas.microsoft.com/office/drawing/2014/main" id="{2D7A6C3E-4A0F-C0F0-18E2-98BCF2CC24A7}"/>
              </a:ext>
            </a:extLst>
          </p:cNvPr>
          <p:cNvSpPr>
            <a:spLocks noGrp="1"/>
          </p:cNvSpPr>
          <p:nvPr>
            <p:ph idx="1"/>
          </p:nvPr>
        </p:nvSpPr>
        <p:spPr>
          <a:xfrm>
            <a:off x="490231" y="1281090"/>
            <a:ext cx="9193596" cy="5119710"/>
          </a:xfrm>
        </p:spPr>
        <p:txBody>
          <a:bodyPr/>
          <a:lstStyle/>
          <a:p>
            <a:endParaRPr lang="en-US" sz="1800" dirty="0"/>
          </a:p>
          <a:p>
            <a:endParaRPr lang="en-US" sz="1800" dirty="0"/>
          </a:p>
        </p:txBody>
      </p:sp>
      <p:sp>
        <p:nvSpPr>
          <p:cNvPr id="8" name="Content Placeholder 2">
            <a:extLst>
              <a:ext uri="{FF2B5EF4-FFF2-40B4-BE49-F238E27FC236}">
                <a16:creationId xmlns:a16="http://schemas.microsoft.com/office/drawing/2014/main" id="{D37D0CFE-3C10-699C-BC60-D66B6928C726}"/>
              </a:ext>
            </a:extLst>
          </p:cNvPr>
          <p:cNvSpPr txBox="1">
            <a:spLocks/>
          </p:cNvSpPr>
          <p:nvPr/>
        </p:nvSpPr>
        <p:spPr bwMode="auto">
          <a:xfrm>
            <a:off x="244547" y="1932275"/>
            <a:ext cx="3802159" cy="264856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288918" indent="-288918" algn="l" rtl="0" eaLnBrk="1" fontAlgn="base" hangingPunct="1">
              <a:spcBef>
                <a:spcPct val="0"/>
              </a:spcBef>
              <a:spcAft>
                <a:spcPct val="25000"/>
              </a:spcAft>
              <a:buClr>
                <a:schemeClr val="tx2"/>
              </a:buClr>
              <a:buSzPct val="100000"/>
              <a:buFont typeface="Wingdings" charset="0"/>
              <a:buChar char="q"/>
              <a:defRPr sz="2000">
                <a:solidFill>
                  <a:srgbClr val="173263"/>
                </a:solidFill>
                <a:latin typeface="+mn-lt"/>
                <a:ea typeface="ＭＳ Ｐゴシック" charset="0"/>
                <a:cs typeface="ＭＳ Ｐゴシック" charset="0"/>
              </a:defRPr>
            </a:lvl1pPr>
            <a:lvl2pPr marL="682608" indent="-279393" algn="l" rtl="0" eaLnBrk="1" fontAlgn="base" hangingPunct="1">
              <a:spcBef>
                <a:spcPct val="0"/>
              </a:spcBef>
              <a:spcAft>
                <a:spcPct val="25000"/>
              </a:spcAft>
              <a:buClr>
                <a:schemeClr val="tx2"/>
              </a:buClr>
              <a:buSzPct val="100000"/>
              <a:buChar char="–"/>
              <a:defRPr sz="2000">
                <a:solidFill>
                  <a:srgbClr val="173263"/>
                </a:solidFill>
                <a:latin typeface="+mn-lt"/>
                <a:ea typeface="ＭＳ Ｐゴシック" charset="-128"/>
              </a:defRPr>
            </a:lvl2pPr>
            <a:lvl3pPr marL="1087411" indent="-290506" algn="l" rtl="0" eaLnBrk="1" fontAlgn="base" hangingPunct="1">
              <a:spcBef>
                <a:spcPct val="0"/>
              </a:spcBef>
              <a:spcAft>
                <a:spcPct val="25000"/>
              </a:spcAft>
              <a:buClr>
                <a:schemeClr val="tx2"/>
              </a:buClr>
              <a:buSzPct val="100000"/>
              <a:buChar char="•"/>
              <a:defRPr sz="2000">
                <a:solidFill>
                  <a:srgbClr val="173263"/>
                </a:solidFill>
                <a:latin typeface="+mn-lt"/>
                <a:ea typeface="ＭＳ Ｐゴシック" charset="-128"/>
              </a:defRPr>
            </a:lvl3pPr>
            <a:lvl4pPr marL="1481102" indent="-279393" algn="l" rtl="0" eaLnBrk="1" fontAlgn="base" hangingPunct="1">
              <a:spcBef>
                <a:spcPct val="0"/>
              </a:spcBef>
              <a:spcAft>
                <a:spcPct val="25000"/>
              </a:spcAft>
              <a:buClr>
                <a:schemeClr val="tx2"/>
              </a:buClr>
              <a:buSzPct val="100000"/>
              <a:buChar char="–"/>
              <a:defRPr sz="2000">
                <a:solidFill>
                  <a:srgbClr val="173263"/>
                </a:solidFill>
                <a:latin typeface="+mn-lt"/>
                <a:ea typeface="ＭＳ Ｐゴシック" charset="-128"/>
              </a:defRPr>
            </a:lvl4pPr>
            <a:lvl5pPr marL="1885904" indent="-290506" algn="l" rtl="0" eaLnBrk="1" fontAlgn="base" hangingPunct="1">
              <a:spcBef>
                <a:spcPct val="0"/>
              </a:spcBef>
              <a:spcAft>
                <a:spcPct val="25000"/>
              </a:spcAft>
              <a:buClr>
                <a:schemeClr val="tx2"/>
              </a:buClr>
              <a:buSzPct val="100000"/>
              <a:buChar char="–"/>
              <a:defRPr sz="2000">
                <a:solidFill>
                  <a:srgbClr val="173263"/>
                </a:solidFill>
                <a:latin typeface="+mn-lt"/>
                <a:ea typeface="ＭＳ Ｐゴシック" charset="-128"/>
              </a:defRPr>
            </a:lvl5pPr>
            <a:lvl6pPr marL="2343092" indent="-290506" algn="l" rtl="0" eaLnBrk="1" fontAlgn="base" hangingPunct="1">
              <a:spcBef>
                <a:spcPct val="0"/>
              </a:spcBef>
              <a:spcAft>
                <a:spcPct val="25000"/>
              </a:spcAft>
              <a:buClr>
                <a:schemeClr val="tx2"/>
              </a:buClr>
              <a:buSzPct val="100000"/>
              <a:buChar char="–"/>
              <a:defRPr sz="2800">
                <a:solidFill>
                  <a:srgbClr val="173263"/>
                </a:solidFill>
                <a:latin typeface="+mn-lt"/>
              </a:defRPr>
            </a:lvl6pPr>
            <a:lvl7pPr marL="2800281" indent="-290506" algn="l" rtl="0" eaLnBrk="1" fontAlgn="base" hangingPunct="1">
              <a:spcBef>
                <a:spcPct val="0"/>
              </a:spcBef>
              <a:spcAft>
                <a:spcPct val="25000"/>
              </a:spcAft>
              <a:buClr>
                <a:schemeClr val="tx2"/>
              </a:buClr>
              <a:buSzPct val="100000"/>
              <a:buChar char="–"/>
              <a:defRPr sz="2800">
                <a:solidFill>
                  <a:srgbClr val="173263"/>
                </a:solidFill>
                <a:latin typeface="+mn-lt"/>
              </a:defRPr>
            </a:lvl7pPr>
            <a:lvl8pPr marL="3257469" indent="-290506" algn="l" rtl="0" eaLnBrk="1" fontAlgn="base" hangingPunct="1">
              <a:spcBef>
                <a:spcPct val="0"/>
              </a:spcBef>
              <a:spcAft>
                <a:spcPct val="25000"/>
              </a:spcAft>
              <a:buClr>
                <a:schemeClr val="tx2"/>
              </a:buClr>
              <a:buSzPct val="100000"/>
              <a:buChar char="–"/>
              <a:defRPr sz="2800">
                <a:solidFill>
                  <a:srgbClr val="173263"/>
                </a:solidFill>
                <a:latin typeface="+mn-lt"/>
              </a:defRPr>
            </a:lvl8pPr>
            <a:lvl9pPr marL="3714658" indent="-290506" algn="l" rtl="0" eaLnBrk="1" fontAlgn="base" hangingPunct="1">
              <a:spcBef>
                <a:spcPct val="0"/>
              </a:spcBef>
              <a:spcAft>
                <a:spcPct val="25000"/>
              </a:spcAft>
              <a:buClr>
                <a:schemeClr val="tx2"/>
              </a:buClr>
              <a:buSzPct val="100000"/>
              <a:buChar char="–"/>
              <a:defRPr sz="2800">
                <a:solidFill>
                  <a:srgbClr val="173263"/>
                </a:solidFill>
                <a:latin typeface="+mn-lt"/>
              </a:defRPr>
            </a:lvl9pPr>
          </a:lstStyle>
          <a:p>
            <a:r>
              <a:rPr lang="en-US" sz="1800" kern="0" dirty="0"/>
              <a:t>Peak load and hourly load shape for comparison against the supply portfolio</a:t>
            </a:r>
          </a:p>
          <a:p>
            <a:r>
              <a:rPr lang="en-US" sz="1800" kern="0" dirty="0"/>
              <a:t>Load modifiers influence the hourly load shape</a:t>
            </a:r>
          </a:p>
          <a:p>
            <a:r>
              <a:rPr lang="en-US" sz="1800" kern="0" dirty="0"/>
              <a:t>TD continues to be a winter-peaking utility in all scenarios</a:t>
            </a:r>
          </a:p>
          <a:p>
            <a:endParaRPr lang="en-US" sz="1800" kern="0" dirty="0"/>
          </a:p>
          <a:p>
            <a:endParaRPr lang="en-US" sz="1800" kern="0" dirty="0"/>
          </a:p>
        </p:txBody>
      </p:sp>
      <p:pic>
        <p:nvPicPr>
          <p:cNvPr id="4" name="Picture 3">
            <a:extLst>
              <a:ext uri="{FF2B5EF4-FFF2-40B4-BE49-F238E27FC236}">
                <a16:creationId xmlns:a16="http://schemas.microsoft.com/office/drawing/2014/main" id="{934122A8-5603-1391-352E-978627F353FE}"/>
              </a:ext>
            </a:extLst>
          </p:cNvPr>
          <p:cNvPicPr>
            <a:picLocks noChangeAspect="1"/>
          </p:cNvPicPr>
          <p:nvPr/>
        </p:nvPicPr>
        <p:blipFill>
          <a:blip r:embed="rId2"/>
          <a:stretch>
            <a:fillRect/>
          </a:stretch>
        </p:blipFill>
        <p:spPr>
          <a:xfrm>
            <a:off x="4149921" y="1932275"/>
            <a:ext cx="5980081" cy="3771093"/>
          </a:xfrm>
          <a:prstGeom prst="rect">
            <a:avLst/>
          </a:prstGeom>
          <a:ln>
            <a:solidFill>
              <a:schemeClr val="bg2"/>
            </a:solidFill>
          </a:ln>
        </p:spPr>
      </p:pic>
      <p:sp>
        <p:nvSpPr>
          <p:cNvPr id="9" name="Rectangle: Rounded Corners 8">
            <a:extLst>
              <a:ext uri="{FF2B5EF4-FFF2-40B4-BE49-F238E27FC236}">
                <a16:creationId xmlns:a16="http://schemas.microsoft.com/office/drawing/2014/main" id="{2E93C4A8-2B64-4A5C-01F8-9AD0445E0BD0}"/>
              </a:ext>
            </a:extLst>
          </p:cNvPr>
          <p:cNvSpPr/>
          <p:nvPr/>
        </p:nvSpPr>
        <p:spPr bwMode="auto">
          <a:xfrm>
            <a:off x="9332981" y="2101574"/>
            <a:ext cx="573933" cy="272375"/>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bg2"/>
                </a:solidFill>
                <a:effectLst/>
                <a:latin typeface="Arial" charset="0"/>
              </a:rPr>
              <a:t>2040</a:t>
            </a:r>
          </a:p>
        </p:txBody>
      </p:sp>
      <p:pic>
        <p:nvPicPr>
          <p:cNvPr id="5" name="Picture 4">
            <a:extLst>
              <a:ext uri="{FF2B5EF4-FFF2-40B4-BE49-F238E27FC236}">
                <a16:creationId xmlns:a16="http://schemas.microsoft.com/office/drawing/2014/main" id="{223AF0B0-5354-8EEA-53C1-A88FBA486E7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236" y="6168658"/>
            <a:ext cx="1371744" cy="689342"/>
          </a:xfrm>
          <a:prstGeom prst="rect">
            <a:avLst/>
          </a:prstGeom>
        </p:spPr>
      </p:pic>
      <p:pic>
        <p:nvPicPr>
          <p:cNvPr id="6" name="Picture 5">
            <a:extLst>
              <a:ext uri="{FF2B5EF4-FFF2-40B4-BE49-F238E27FC236}">
                <a16:creationId xmlns:a16="http://schemas.microsoft.com/office/drawing/2014/main" id="{108F4885-CEB0-E6C4-35D4-4EF8CEDF5A65}"/>
              </a:ext>
            </a:extLst>
          </p:cNvPr>
          <p:cNvPicPr>
            <a:picLocks noChangeAspect="1"/>
          </p:cNvPicPr>
          <p:nvPr/>
        </p:nvPicPr>
        <p:blipFill>
          <a:blip r:embed="rId4"/>
          <a:stretch>
            <a:fillRect/>
          </a:stretch>
        </p:blipFill>
        <p:spPr>
          <a:xfrm>
            <a:off x="8512910" y="6205671"/>
            <a:ext cx="1774090" cy="652329"/>
          </a:xfrm>
          <a:prstGeom prst="rect">
            <a:avLst/>
          </a:prstGeom>
        </p:spPr>
      </p:pic>
    </p:spTree>
    <p:extLst>
      <p:ext uri="{BB962C8B-B14F-4D97-AF65-F5344CB8AC3E}">
        <p14:creationId xmlns:p14="http://schemas.microsoft.com/office/powerpoint/2010/main" val="321703374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FF8C-3BD5-AE94-6F69-68AEF4C01778}"/>
              </a:ext>
            </a:extLst>
          </p:cNvPr>
          <p:cNvSpPr>
            <a:spLocks noGrp="1"/>
          </p:cNvSpPr>
          <p:nvPr>
            <p:ph type="title"/>
          </p:nvPr>
        </p:nvSpPr>
        <p:spPr/>
        <p:txBody>
          <a:bodyPr/>
          <a:lstStyle/>
          <a:p>
            <a:r>
              <a:rPr lang="en-US" dirty="0"/>
              <a:t>Additional Exploratory Scenarios</a:t>
            </a:r>
          </a:p>
        </p:txBody>
      </p:sp>
      <p:sp>
        <p:nvSpPr>
          <p:cNvPr id="3" name="Content Placeholder 2">
            <a:extLst>
              <a:ext uri="{FF2B5EF4-FFF2-40B4-BE49-F238E27FC236}">
                <a16:creationId xmlns:a16="http://schemas.microsoft.com/office/drawing/2014/main" id="{2D7A6C3E-4A0F-C0F0-18E2-98BCF2CC24A7}"/>
              </a:ext>
            </a:extLst>
          </p:cNvPr>
          <p:cNvSpPr>
            <a:spLocks noGrp="1"/>
          </p:cNvSpPr>
          <p:nvPr>
            <p:ph idx="1"/>
          </p:nvPr>
        </p:nvSpPr>
        <p:spPr>
          <a:xfrm>
            <a:off x="490231" y="1281090"/>
            <a:ext cx="9193596" cy="5119710"/>
          </a:xfrm>
        </p:spPr>
        <p:txBody>
          <a:bodyPr/>
          <a:lstStyle/>
          <a:p>
            <a:endParaRPr lang="en-US" sz="1800" dirty="0"/>
          </a:p>
          <a:p>
            <a:endParaRPr lang="en-US" sz="1800" dirty="0"/>
          </a:p>
        </p:txBody>
      </p:sp>
      <p:pic>
        <p:nvPicPr>
          <p:cNvPr id="6" name="Picture 5">
            <a:extLst>
              <a:ext uri="{FF2B5EF4-FFF2-40B4-BE49-F238E27FC236}">
                <a16:creationId xmlns:a16="http://schemas.microsoft.com/office/drawing/2014/main" id="{97853216-2842-0A82-9CDF-6020CA303CE8}"/>
              </a:ext>
            </a:extLst>
          </p:cNvPr>
          <p:cNvPicPr>
            <a:picLocks noChangeAspect="1"/>
          </p:cNvPicPr>
          <p:nvPr/>
        </p:nvPicPr>
        <p:blipFill>
          <a:blip r:embed="rId2"/>
          <a:stretch>
            <a:fillRect/>
          </a:stretch>
        </p:blipFill>
        <p:spPr>
          <a:xfrm>
            <a:off x="1367516" y="1962150"/>
            <a:ext cx="7439025" cy="4019550"/>
          </a:xfrm>
          <a:prstGeom prst="rect">
            <a:avLst/>
          </a:prstGeom>
        </p:spPr>
      </p:pic>
      <p:pic>
        <p:nvPicPr>
          <p:cNvPr id="4" name="Picture 3">
            <a:extLst>
              <a:ext uri="{FF2B5EF4-FFF2-40B4-BE49-F238E27FC236}">
                <a16:creationId xmlns:a16="http://schemas.microsoft.com/office/drawing/2014/main" id="{495F5009-2537-6FBD-AA6D-FF5131BB86B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236" y="6168115"/>
            <a:ext cx="1371744" cy="689342"/>
          </a:xfrm>
          <a:prstGeom prst="rect">
            <a:avLst/>
          </a:prstGeom>
        </p:spPr>
      </p:pic>
      <p:pic>
        <p:nvPicPr>
          <p:cNvPr id="5" name="Picture 4">
            <a:extLst>
              <a:ext uri="{FF2B5EF4-FFF2-40B4-BE49-F238E27FC236}">
                <a16:creationId xmlns:a16="http://schemas.microsoft.com/office/drawing/2014/main" id="{5CC56DF0-C33F-B29E-3724-2D9B02731E3D}"/>
              </a:ext>
            </a:extLst>
          </p:cNvPr>
          <p:cNvPicPr>
            <a:picLocks noChangeAspect="1"/>
          </p:cNvPicPr>
          <p:nvPr/>
        </p:nvPicPr>
        <p:blipFill>
          <a:blip r:embed="rId4"/>
          <a:stretch>
            <a:fillRect/>
          </a:stretch>
        </p:blipFill>
        <p:spPr>
          <a:xfrm>
            <a:off x="8512910" y="6205671"/>
            <a:ext cx="1774090" cy="652329"/>
          </a:xfrm>
          <a:prstGeom prst="rect">
            <a:avLst/>
          </a:prstGeom>
        </p:spPr>
      </p:pic>
    </p:spTree>
    <p:extLst>
      <p:ext uri="{BB962C8B-B14F-4D97-AF65-F5344CB8AC3E}">
        <p14:creationId xmlns:p14="http://schemas.microsoft.com/office/powerpoint/2010/main" val="161388517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16744-6229-4146-8178-FC2197C9C162}"/>
              </a:ext>
            </a:extLst>
          </p:cNvPr>
          <p:cNvSpPr>
            <a:spLocks noGrp="1"/>
          </p:cNvSpPr>
          <p:nvPr>
            <p:ph type="title"/>
          </p:nvPr>
        </p:nvSpPr>
        <p:spPr/>
        <p:txBody>
          <a:bodyPr/>
          <a:lstStyle/>
          <a:p>
            <a:r>
              <a:rPr lang="en-US" dirty="0"/>
              <a:t>Market Conditions</a:t>
            </a:r>
          </a:p>
        </p:txBody>
      </p:sp>
      <p:sp>
        <p:nvSpPr>
          <p:cNvPr id="5" name="Content Placeholder 4">
            <a:extLst>
              <a:ext uri="{FF2B5EF4-FFF2-40B4-BE49-F238E27FC236}">
                <a16:creationId xmlns:a16="http://schemas.microsoft.com/office/drawing/2014/main" id="{79271FC0-B4C3-69AA-A5E7-4DF862742D16}"/>
              </a:ext>
            </a:extLst>
          </p:cNvPr>
          <p:cNvSpPr>
            <a:spLocks noGrp="1"/>
          </p:cNvSpPr>
          <p:nvPr>
            <p:ph idx="1"/>
          </p:nvPr>
        </p:nvSpPr>
        <p:spPr>
          <a:xfrm>
            <a:off x="218558" y="1416133"/>
            <a:ext cx="7000240" cy="4906752"/>
          </a:xfrm>
        </p:spPr>
        <p:txBody>
          <a:bodyPr/>
          <a:lstStyle/>
          <a:p>
            <a:r>
              <a:rPr lang="en-US" dirty="0"/>
              <a:t>Increasing c</a:t>
            </a:r>
            <a:r>
              <a:rPr lang="en-US" sz="2000" dirty="0"/>
              <a:t>ompetition for limited supply. </a:t>
            </a:r>
            <a:r>
              <a:rPr lang="en-US" dirty="0"/>
              <a:t>Key drivers:</a:t>
            </a:r>
          </a:p>
          <a:p>
            <a:pPr lvl="1"/>
            <a:r>
              <a:rPr lang="en-US" sz="1800" dirty="0"/>
              <a:t>Accelerated load growth (electrification and data centers)</a:t>
            </a:r>
          </a:p>
          <a:p>
            <a:pPr lvl="1"/>
            <a:r>
              <a:rPr lang="en-US" sz="1800" dirty="0"/>
              <a:t>Increasing desire for clean resources</a:t>
            </a:r>
          </a:p>
          <a:p>
            <a:pPr lvl="1"/>
            <a:r>
              <a:rPr lang="en-US" sz="1800" dirty="0"/>
              <a:t>Limited near-term availability of resources in the West</a:t>
            </a:r>
          </a:p>
          <a:p>
            <a:pPr lvl="1"/>
            <a:r>
              <a:rPr lang="en-US" sz="1800" dirty="0"/>
              <a:t>Delays in permitting and constructing resources</a:t>
            </a:r>
          </a:p>
          <a:p>
            <a:pPr lvl="1"/>
            <a:r>
              <a:rPr lang="en-US" sz="1800" dirty="0"/>
              <a:t>Resource retirements in the next 10 years (~27 GW)</a:t>
            </a:r>
          </a:p>
          <a:p>
            <a:pPr lvl="1"/>
            <a:r>
              <a:rPr lang="en-US" sz="1800" dirty="0"/>
              <a:t>WECC-wide concern about resource sufficiency to meet extreme events</a:t>
            </a:r>
            <a:endParaRPr lang="en-US" dirty="0"/>
          </a:p>
          <a:p>
            <a:r>
              <a:rPr lang="en-US" dirty="0"/>
              <a:t>TDPUD benefits from connection to NV Energy</a:t>
            </a:r>
          </a:p>
          <a:p>
            <a:pPr lvl="1"/>
            <a:r>
              <a:rPr lang="en-US" sz="1800" dirty="0"/>
              <a:t>Access to lower cost transmission</a:t>
            </a:r>
          </a:p>
          <a:p>
            <a:pPr lvl="1"/>
            <a:r>
              <a:rPr lang="en-US" sz="1800" dirty="0"/>
              <a:t>Access to Energy Imbalance Market (EIM) that continues to expand</a:t>
            </a:r>
          </a:p>
          <a:p>
            <a:pPr lvl="1"/>
            <a:r>
              <a:rPr lang="en-US" sz="1800" dirty="0"/>
              <a:t>Renewed interest in a western Regional Transmission Organization (RTO) that may or may not subsume CAISO</a:t>
            </a:r>
          </a:p>
        </p:txBody>
      </p:sp>
      <p:pic>
        <p:nvPicPr>
          <p:cNvPr id="4" name="Picture 3">
            <a:extLst>
              <a:ext uri="{FF2B5EF4-FFF2-40B4-BE49-F238E27FC236}">
                <a16:creationId xmlns:a16="http://schemas.microsoft.com/office/drawing/2014/main" id="{40731C07-0B16-72ED-DFE2-92FAE9F1FC64}"/>
              </a:ext>
            </a:extLst>
          </p:cNvPr>
          <p:cNvPicPr>
            <a:picLocks noChangeAspect="1"/>
          </p:cNvPicPr>
          <p:nvPr/>
        </p:nvPicPr>
        <p:blipFill>
          <a:blip r:embed="rId3"/>
          <a:stretch>
            <a:fillRect/>
          </a:stretch>
        </p:blipFill>
        <p:spPr>
          <a:xfrm>
            <a:off x="7366000" y="2143760"/>
            <a:ext cx="2803102" cy="2570480"/>
          </a:xfrm>
          <a:prstGeom prst="rect">
            <a:avLst/>
          </a:prstGeom>
        </p:spPr>
      </p:pic>
      <p:pic>
        <p:nvPicPr>
          <p:cNvPr id="8" name="Picture 7">
            <a:extLst>
              <a:ext uri="{FF2B5EF4-FFF2-40B4-BE49-F238E27FC236}">
                <a16:creationId xmlns:a16="http://schemas.microsoft.com/office/drawing/2014/main" id="{6992BD0E-C9EE-445F-4EE6-07DBB70981A9}"/>
              </a:ext>
            </a:extLst>
          </p:cNvPr>
          <p:cNvPicPr>
            <a:picLocks noChangeAspect="1"/>
          </p:cNvPicPr>
          <p:nvPr/>
        </p:nvPicPr>
        <p:blipFill>
          <a:blip r:embed="rId4"/>
          <a:stretch>
            <a:fillRect/>
          </a:stretch>
        </p:blipFill>
        <p:spPr>
          <a:xfrm>
            <a:off x="9631798" y="4256269"/>
            <a:ext cx="436644" cy="325892"/>
          </a:xfrm>
          <a:prstGeom prst="rect">
            <a:avLst/>
          </a:prstGeom>
        </p:spPr>
      </p:pic>
      <p:pic>
        <p:nvPicPr>
          <p:cNvPr id="3" name="Picture 2">
            <a:extLst>
              <a:ext uri="{FF2B5EF4-FFF2-40B4-BE49-F238E27FC236}">
                <a16:creationId xmlns:a16="http://schemas.microsoft.com/office/drawing/2014/main" id="{C648B685-A683-FD35-9FF9-CAB498B9833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1356" y="6168658"/>
            <a:ext cx="1371744" cy="689342"/>
          </a:xfrm>
          <a:prstGeom prst="rect">
            <a:avLst/>
          </a:prstGeom>
        </p:spPr>
      </p:pic>
      <p:pic>
        <p:nvPicPr>
          <p:cNvPr id="7" name="Picture 6">
            <a:extLst>
              <a:ext uri="{FF2B5EF4-FFF2-40B4-BE49-F238E27FC236}">
                <a16:creationId xmlns:a16="http://schemas.microsoft.com/office/drawing/2014/main" id="{A8493116-0D09-6741-2C3A-131930EEE890}"/>
              </a:ext>
            </a:extLst>
          </p:cNvPr>
          <p:cNvPicPr>
            <a:picLocks noChangeAspect="1"/>
          </p:cNvPicPr>
          <p:nvPr/>
        </p:nvPicPr>
        <p:blipFill>
          <a:blip r:embed="rId6"/>
          <a:stretch>
            <a:fillRect/>
          </a:stretch>
        </p:blipFill>
        <p:spPr>
          <a:xfrm>
            <a:off x="8512910" y="6205671"/>
            <a:ext cx="1774090" cy="652329"/>
          </a:xfrm>
          <a:prstGeom prst="rect">
            <a:avLst/>
          </a:prstGeom>
        </p:spPr>
      </p:pic>
    </p:spTree>
    <p:extLst>
      <p:ext uri="{BB962C8B-B14F-4D97-AF65-F5344CB8AC3E}">
        <p14:creationId xmlns:p14="http://schemas.microsoft.com/office/powerpoint/2010/main" val="65244918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FF8C-3BD5-AE94-6F69-68AEF4C01778}"/>
              </a:ext>
            </a:extLst>
          </p:cNvPr>
          <p:cNvSpPr>
            <a:spLocks noGrp="1"/>
          </p:cNvSpPr>
          <p:nvPr>
            <p:ph type="title"/>
          </p:nvPr>
        </p:nvSpPr>
        <p:spPr/>
        <p:txBody>
          <a:bodyPr/>
          <a:lstStyle/>
          <a:p>
            <a:r>
              <a:rPr lang="en-US" dirty="0"/>
              <a:t>Developing the Load Forecast</a:t>
            </a:r>
          </a:p>
        </p:txBody>
      </p:sp>
      <p:sp>
        <p:nvSpPr>
          <p:cNvPr id="3" name="Content Placeholder 2">
            <a:extLst>
              <a:ext uri="{FF2B5EF4-FFF2-40B4-BE49-F238E27FC236}">
                <a16:creationId xmlns:a16="http://schemas.microsoft.com/office/drawing/2014/main" id="{2D7A6C3E-4A0F-C0F0-18E2-98BCF2CC24A7}"/>
              </a:ext>
            </a:extLst>
          </p:cNvPr>
          <p:cNvSpPr>
            <a:spLocks noGrp="1"/>
          </p:cNvSpPr>
          <p:nvPr>
            <p:ph idx="1"/>
          </p:nvPr>
        </p:nvSpPr>
        <p:spPr>
          <a:xfrm>
            <a:off x="188308" y="1854200"/>
            <a:ext cx="5161207" cy="3533476"/>
          </a:xfrm>
        </p:spPr>
        <p:txBody>
          <a:bodyPr/>
          <a:lstStyle/>
          <a:p>
            <a:r>
              <a:rPr lang="en-US" sz="1800" dirty="0"/>
              <a:t>Baseline forecast: annual trend of 2.1% growth per year consistent with the last ten years</a:t>
            </a:r>
          </a:p>
          <a:p>
            <a:r>
              <a:rPr lang="en-US" sz="1800" dirty="0"/>
              <a:t>Model hourly, daily, and monthly load</a:t>
            </a:r>
          </a:p>
          <a:p>
            <a:r>
              <a:rPr lang="en-US" sz="1800" dirty="0"/>
              <a:t>Modify baseline load with the following:</a:t>
            </a:r>
          </a:p>
          <a:p>
            <a:pPr lvl="1"/>
            <a:r>
              <a:rPr lang="en-US" sz="1600" dirty="0"/>
              <a:t>EV load (residential and public charging stations)</a:t>
            </a:r>
          </a:p>
          <a:p>
            <a:pPr lvl="1"/>
            <a:r>
              <a:rPr lang="en-US" sz="1600" dirty="0"/>
              <a:t>Residential and Commercial Rooftop PV generation</a:t>
            </a:r>
          </a:p>
          <a:p>
            <a:pPr lvl="1"/>
            <a:r>
              <a:rPr lang="en-US" sz="1600" dirty="0"/>
              <a:t>EE, Electrification</a:t>
            </a:r>
          </a:p>
        </p:txBody>
      </p:sp>
      <p:sp>
        <p:nvSpPr>
          <p:cNvPr id="5" name="TextBox 4">
            <a:extLst>
              <a:ext uri="{FF2B5EF4-FFF2-40B4-BE49-F238E27FC236}">
                <a16:creationId xmlns:a16="http://schemas.microsoft.com/office/drawing/2014/main" id="{E3F184EF-EC51-F1A8-EC9E-DB595C0D9762}"/>
              </a:ext>
            </a:extLst>
          </p:cNvPr>
          <p:cNvSpPr txBox="1"/>
          <p:nvPr/>
        </p:nvSpPr>
        <p:spPr>
          <a:xfrm>
            <a:off x="5612589" y="2119491"/>
            <a:ext cx="4135120" cy="369332"/>
          </a:xfrm>
          <a:prstGeom prst="rect">
            <a:avLst/>
          </a:prstGeom>
          <a:noFill/>
        </p:spPr>
        <p:txBody>
          <a:bodyPr wrap="square" rtlCol="0">
            <a:spAutoFit/>
          </a:bodyPr>
          <a:lstStyle/>
          <a:p>
            <a:pPr marR="0" lvl="0" algn="ctr" defTabSz="914400" rtl="0" eaLnBrk="1" fontAlgn="base" latinLnBrk="0" hangingPunct="1">
              <a:lnSpc>
                <a:spcPct val="100000"/>
              </a:lnSpc>
              <a:spcBef>
                <a:spcPct val="0"/>
              </a:spcBef>
              <a:spcAft>
                <a:spcPct val="25000"/>
              </a:spcAft>
              <a:buClr>
                <a:srgbClr val="244E97"/>
              </a:buClr>
              <a:buSzPct val="100000"/>
              <a:tabLst/>
              <a:defRPr/>
            </a:pPr>
            <a:r>
              <a:rPr lang="en-US" sz="1800" dirty="0">
                <a:solidFill>
                  <a:srgbClr val="173263"/>
                </a:solidFill>
                <a:latin typeface="+mn-lt"/>
                <a:ea typeface="ＭＳ Ｐゴシック" charset="-128"/>
              </a:rPr>
              <a:t>Baseline Energy Forecast</a:t>
            </a:r>
          </a:p>
        </p:txBody>
      </p:sp>
      <p:sp>
        <p:nvSpPr>
          <p:cNvPr id="4" name="TextBox 3">
            <a:extLst>
              <a:ext uri="{FF2B5EF4-FFF2-40B4-BE49-F238E27FC236}">
                <a16:creationId xmlns:a16="http://schemas.microsoft.com/office/drawing/2014/main" id="{56518837-6377-7ACF-B28A-0C0224D7E63F}"/>
              </a:ext>
            </a:extLst>
          </p:cNvPr>
          <p:cNvSpPr txBox="1"/>
          <p:nvPr/>
        </p:nvSpPr>
        <p:spPr>
          <a:xfrm>
            <a:off x="5055591" y="4878989"/>
            <a:ext cx="1714500" cy="246221"/>
          </a:xfrm>
          <a:prstGeom prst="rect">
            <a:avLst/>
          </a:prstGeom>
          <a:noFill/>
        </p:spPr>
        <p:txBody>
          <a:bodyPr wrap="square" rtlCol="0">
            <a:spAutoFit/>
          </a:bodyPr>
          <a:lstStyle/>
          <a:p>
            <a:pPr marR="0" lvl="0" algn="ctr" defTabSz="914400" rtl="0" eaLnBrk="1" fontAlgn="base" latinLnBrk="0" hangingPunct="1">
              <a:lnSpc>
                <a:spcPct val="100000"/>
              </a:lnSpc>
              <a:spcBef>
                <a:spcPct val="0"/>
              </a:spcBef>
              <a:spcAft>
                <a:spcPct val="25000"/>
              </a:spcAft>
              <a:buClr>
                <a:srgbClr val="244E97"/>
              </a:buClr>
              <a:buSzPct val="100000"/>
              <a:tabLst/>
              <a:defRPr/>
            </a:pPr>
            <a:r>
              <a:rPr lang="en-US" sz="1000" dirty="0">
                <a:solidFill>
                  <a:srgbClr val="173263"/>
                </a:solidFill>
                <a:latin typeface="+mn-lt"/>
                <a:ea typeface="ＭＳ Ｐゴシック" charset="-128"/>
              </a:rPr>
              <a:t>*Before Load Modifiers</a:t>
            </a:r>
          </a:p>
        </p:txBody>
      </p:sp>
      <p:pic>
        <p:nvPicPr>
          <p:cNvPr id="10" name="Picture 9">
            <a:extLst>
              <a:ext uri="{FF2B5EF4-FFF2-40B4-BE49-F238E27FC236}">
                <a16:creationId xmlns:a16="http://schemas.microsoft.com/office/drawing/2014/main" id="{E3C2B598-8E50-9F6D-7C4D-7E9823A57E50}"/>
              </a:ext>
            </a:extLst>
          </p:cNvPr>
          <p:cNvPicPr>
            <a:picLocks noChangeAspect="1"/>
          </p:cNvPicPr>
          <p:nvPr/>
        </p:nvPicPr>
        <p:blipFill>
          <a:blip r:embed="rId3"/>
          <a:stretch>
            <a:fillRect/>
          </a:stretch>
        </p:blipFill>
        <p:spPr>
          <a:xfrm>
            <a:off x="5261606" y="2525137"/>
            <a:ext cx="4837086" cy="2317537"/>
          </a:xfrm>
          <a:prstGeom prst="rect">
            <a:avLst/>
          </a:prstGeom>
        </p:spPr>
      </p:pic>
      <p:pic>
        <p:nvPicPr>
          <p:cNvPr id="7" name="Picture 6">
            <a:extLst>
              <a:ext uri="{FF2B5EF4-FFF2-40B4-BE49-F238E27FC236}">
                <a16:creationId xmlns:a16="http://schemas.microsoft.com/office/drawing/2014/main" id="{2B896707-43F0-C786-D1F7-32B82BFE781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9236" y="6168658"/>
            <a:ext cx="1371744" cy="689342"/>
          </a:xfrm>
          <a:prstGeom prst="rect">
            <a:avLst/>
          </a:prstGeom>
        </p:spPr>
      </p:pic>
      <p:pic>
        <p:nvPicPr>
          <p:cNvPr id="8" name="Picture 7">
            <a:extLst>
              <a:ext uri="{FF2B5EF4-FFF2-40B4-BE49-F238E27FC236}">
                <a16:creationId xmlns:a16="http://schemas.microsoft.com/office/drawing/2014/main" id="{CEFB0CCC-85BD-0742-1554-646177D22114}"/>
              </a:ext>
            </a:extLst>
          </p:cNvPr>
          <p:cNvPicPr>
            <a:picLocks noChangeAspect="1"/>
          </p:cNvPicPr>
          <p:nvPr/>
        </p:nvPicPr>
        <p:blipFill>
          <a:blip r:embed="rId5"/>
          <a:stretch>
            <a:fillRect/>
          </a:stretch>
        </p:blipFill>
        <p:spPr>
          <a:xfrm>
            <a:off x="8512910" y="6205671"/>
            <a:ext cx="1774090" cy="652329"/>
          </a:xfrm>
          <a:prstGeom prst="rect">
            <a:avLst/>
          </a:prstGeom>
        </p:spPr>
      </p:pic>
    </p:spTree>
    <p:extLst>
      <p:ext uri="{BB962C8B-B14F-4D97-AF65-F5344CB8AC3E}">
        <p14:creationId xmlns:p14="http://schemas.microsoft.com/office/powerpoint/2010/main" val="89361561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09439AE-6A0F-3EDB-8140-DE76077EA1A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172" y="6174763"/>
            <a:ext cx="1371744" cy="689342"/>
          </a:xfrm>
          <a:prstGeom prst="rect">
            <a:avLst/>
          </a:prstGeom>
        </p:spPr>
      </p:pic>
      <p:pic>
        <p:nvPicPr>
          <p:cNvPr id="10" name="Picture 9">
            <a:extLst>
              <a:ext uri="{FF2B5EF4-FFF2-40B4-BE49-F238E27FC236}">
                <a16:creationId xmlns:a16="http://schemas.microsoft.com/office/drawing/2014/main" id="{137B0892-3C42-8E6C-21D2-88A91C3E2CDD}"/>
              </a:ext>
            </a:extLst>
          </p:cNvPr>
          <p:cNvPicPr>
            <a:picLocks noChangeAspect="1"/>
          </p:cNvPicPr>
          <p:nvPr/>
        </p:nvPicPr>
        <p:blipFill>
          <a:blip r:embed="rId3"/>
          <a:stretch>
            <a:fillRect/>
          </a:stretch>
        </p:blipFill>
        <p:spPr>
          <a:xfrm>
            <a:off x="8512910" y="6205671"/>
            <a:ext cx="1774090" cy="652329"/>
          </a:xfrm>
          <a:prstGeom prst="rect">
            <a:avLst/>
          </a:prstGeom>
        </p:spPr>
      </p:pic>
      <p:sp>
        <p:nvSpPr>
          <p:cNvPr id="2" name="Title 1">
            <a:extLst>
              <a:ext uri="{FF2B5EF4-FFF2-40B4-BE49-F238E27FC236}">
                <a16:creationId xmlns:a16="http://schemas.microsoft.com/office/drawing/2014/main" id="{2F02FF8C-3BD5-AE94-6F69-68AEF4C01778}"/>
              </a:ext>
            </a:extLst>
          </p:cNvPr>
          <p:cNvSpPr>
            <a:spLocks noGrp="1"/>
          </p:cNvSpPr>
          <p:nvPr>
            <p:ph type="title"/>
          </p:nvPr>
        </p:nvSpPr>
        <p:spPr/>
        <p:txBody>
          <a:bodyPr/>
          <a:lstStyle/>
          <a:p>
            <a:r>
              <a:rPr lang="en-US" dirty="0"/>
              <a:t>Defining Load Forecast Scenarios</a:t>
            </a:r>
          </a:p>
        </p:txBody>
      </p:sp>
      <p:sp>
        <p:nvSpPr>
          <p:cNvPr id="3" name="Content Placeholder 2">
            <a:extLst>
              <a:ext uri="{FF2B5EF4-FFF2-40B4-BE49-F238E27FC236}">
                <a16:creationId xmlns:a16="http://schemas.microsoft.com/office/drawing/2014/main" id="{2D7A6C3E-4A0F-C0F0-18E2-98BCF2CC24A7}"/>
              </a:ext>
            </a:extLst>
          </p:cNvPr>
          <p:cNvSpPr>
            <a:spLocks noGrp="1"/>
          </p:cNvSpPr>
          <p:nvPr>
            <p:ph idx="1"/>
          </p:nvPr>
        </p:nvSpPr>
        <p:spPr>
          <a:xfrm>
            <a:off x="546702" y="1271362"/>
            <a:ext cx="9193596" cy="5119710"/>
          </a:xfrm>
        </p:spPr>
        <p:txBody>
          <a:bodyPr/>
          <a:lstStyle/>
          <a:p>
            <a:endParaRPr lang="en-US" sz="1800" dirty="0"/>
          </a:p>
          <a:p>
            <a:endParaRPr lang="en-US" sz="1800" dirty="0"/>
          </a:p>
        </p:txBody>
      </p:sp>
      <p:sp>
        <p:nvSpPr>
          <p:cNvPr id="7" name="TextBox 6">
            <a:extLst>
              <a:ext uri="{FF2B5EF4-FFF2-40B4-BE49-F238E27FC236}">
                <a16:creationId xmlns:a16="http://schemas.microsoft.com/office/drawing/2014/main" id="{72A6554E-B266-1486-1DE1-D7EF17574E2B}"/>
              </a:ext>
            </a:extLst>
          </p:cNvPr>
          <p:cNvSpPr txBox="1"/>
          <p:nvPr/>
        </p:nvSpPr>
        <p:spPr>
          <a:xfrm>
            <a:off x="5593384" y="1588586"/>
            <a:ext cx="4241260" cy="2169825"/>
          </a:xfrm>
          <a:prstGeom prst="rect">
            <a:avLst/>
          </a:prstGeom>
          <a:noFill/>
        </p:spPr>
        <p:txBody>
          <a:bodyPr wrap="square" rtlCol="0">
            <a:spAutoFit/>
          </a:bodyPr>
          <a:lstStyle/>
          <a:p>
            <a:pPr marL="288918" marR="0" lvl="0" indent="-288918" algn="l" defTabSz="914400" rtl="0" eaLnBrk="1" fontAlgn="base" latinLnBrk="0" hangingPunct="1">
              <a:lnSpc>
                <a:spcPct val="100000"/>
              </a:lnSpc>
              <a:spcBef>
                <a:spcPct val="0"/>
              </a:spcBef>
              <a:spcAft>
                <a:spcPct val="25000"/>
              </a:spcAft>
              <a:buClr>
                <a:srgbClr val="244E97"/>
              </a:buClr>
              <a:buSzPct val="100000"/>
              <a:buFont typeface="Wingdings" charset="0"/>
              <a:buChar char="q"/>
              <a:tabLst/>
              <a:defRPr/>
            </a:pPr>
            <a:r>
              <a:rPr lang="en-US" sz="1800" kern="0" dirty="0">
                <a:solidFill>
                  <a:srgbClr val="173263"/>
                </a:solidFill>
                <a:latin typeface="Arial"/>
              </a:rPr>
              <a:t>Three cases: Mid, Low and High sensitivity scenarios</a:t>
            </a:r>
          </a:p>
          <a:p>
            <a:pPr marL="288918" marR="0" lvl="0" indent="-288918" algn="l" defTabSz="914400" rtl="0" eaLnBrk="1" fontAlgn="base" latinLnBrk="0" hangingPunct="1">
              <a:lnSpc>
                <a:spcPct val="100000"/>
              </a:lnSpc>
              <a:spcBef>
                <a:spcPct val="0"/>
              </a:spcBef>
              <a:spcAft>
                <a:spcPct val="25000"/>
              </a:spcAft>
              <a:buClr>
                <a:srgbClr val="244E97"/>
              </a:buClr>
              <a:buSzPct val="100000"/>
              <a:buFont typeface="Wingdings" charset="0"/>
              <a:buChar char="q"/>
              <a:tabLst/>
              <a:defRPr/>
            </a:pPr>
            <a:r>
              <a:rPr kumimoji="0" lang="en-US" sz="1800" b="0" i="0" u="none" strike="noStrike" kern="0" cap="none" spc="0" normalizeH="0" baseline="0" noProof="0" dirty="0">
                <a:ln>
                  <a:noFill/>
                </a:ln>
                <a:solidFill>
                  <a:srgbClr val="173263"/>
                </a:solidFill>
                <a:effectLst/>
                <a:uLnTx/>
                <a:uFillTx/>
                <a:latin typeface="Arial"/>
                <a:ea typeface="ＭＳ Ｐゴシック" charset="0"/>
              </a:rPr>
              <a:t>Load </a:t>
            </a:r>
            <a:r>
              <a:rPr lang="en-US" sz="1800" kern="0" dirty="0">
                <a:solidFill>
                  <a:srgbClr val="173263"/>
                </a:solidFill>
                <a:latin typeface="Arial"/>
              </a:rPr>
              <a:t>m</a:t>
            </a:r>
            <a:r>
              <a:rPr kumimoji="0" lang="en-US" sz="1800" b="0" i="0" u="none" strike="noStrike" kern="0" cap="none" spc="0" normalizeH="0" baseline="0" noProof="0" dirty="0">
                <a:ln>
                  <a:noFill/>
                </a:ln>
                <a:solidFill>
                  <a:srgbClr val="173263"/>
                </a:solidFill>
                <a:effectLst/>
                <a:uLnTx/>
                <a:uFillTx/>
                <a:latin typeface="Arial"/>
                <a:ea typeface="ＭＳ Ｐゴシック" charset="0"/>
              </a:rPr>
              <a:t>odifier assumptions vary by sensitivity</a:t>
            </a:r>
          </a:p>
          <a:p>
            <a:pPr marL="288918" marR="0" lvl="0" indent="-288918" algn="l" defTabSz="914400" rtl="0" eaLnBrk="1" fontAlgn="base" latinLnBrk="0" hangingPunct="1">
              <a:lnSpc>
                <a:spcPct val="100000"/>
              </a:lnSpc>
              <a:spcBef>
                <a:spcPct val="0"/>
              </a:spcBef>
              <a:spcAft>
                <a:spcPct val="25000"/>
              </a:spcAft>
              <a:buClr>
                <a:srgbClr val="244E97"/>
              </a:buClr>
              <a:buSzPct val="100000"/>
              <a:buFont typeface="Wingdings" charset="0"/>
              <a:buChar char="q"/>
              <a:tabLst/>
              <a:defRPr/>
            </a:pPr>
            <a:r>
              <a:rPr lang="en-US" sz="1800" kern="0" dirty="0">
                <a:solidFill>
                  <a:srgbClr val="173263"/>
                </a:solidFill>
                <a:latin typeface="Arial"/>
              </a:rPr>
              <a:t>L</a:t>
            </a:r>
            <a:r>
              <a:rPr kumimoji="0" lang="en-US" sz="1800" b="0" i="0" u="none" strike="noStrike" kern="0" cap="none" spc="0" normalizeH="0" baseline="0" noProof="0" dirty="0">
                <a:ln>
                  <a:noFill/>
                </a:ln>
                <a:solidFill>
                  <a:srgbClr val="173263"/>
                </a:solidFill>
                <a:effectLst/>
                <a:uLnTx/>
                <a:uFillTx/>
                <a:latin typeface="Arial"/>
                <a:ea typeface="ＭＳ Ｐゴシック" charset="0"/>
              </a:rPr>
              <a:t>oad modifiers</a:t>
            </a:r>
            <a:r>
              <a:rPr lang="en-US" sz="1800" kern="0" dirty="0">
                <a:solidFill>
                  <a:srgbClr val="173263"/>
                </a:solidFill>
                <a:latin typeface="Arial"/>
              </a:rPr>
              <a:t> influence the total load requirement and the hourly peak load requirement</a:t>
            </a:r>
            <a:endParaRPr kumimoji="0" lang="en-US" sz="1800" b="0" i="0" u="none" strike="noStrike" kern="0" cap="none" spc="0" normalizeH="0" baseline="0" noProof="0" dirty="0">
              <a:ln>
                <a:noFill/>
              </a:ln>
              <a:solidFill>
                <a:srgbClr val="173263"/>
              </a:solidFill>
              <a:effectLst/>
              <a:uLnTx/>
              <a:uFillTx/>
              <a:latin typeface="Arial"/>
              <a:ea typeface="ＭＳ Ｐゴシック" charset="0"/>
            </a:endParaRPr>
          </a:p>
        </p:txBody>
      </p:sp>
      <p:pic>
        <p:nvPicPr>
          <p:cNvPr id="4" name="Picture 3">
            <a:extLst>
              <a:ext uri="{FF2B5EF4-FFF2-40B4-BE49-F238E27FC236}">
                <a16:creationId xmlns:a16="http://schemas.microsoft.com/office/drawing/2014/main" id="{439678DA-80E6-91DB-BF00-39D94C1E6056}"/>
              </a:ext>
            </a:extLst>
          </p:cNvPr>
          <p:cNvPicPr>
            <a:picLocks noChangeAspect="1"/>
          </p:cNvPicPr>
          <p:nvPr/>
        </p:nvPicPr>
        <p:blipFill>
          <a:blip r:embed="rId4"/>
          <a:stretch>
            <a:fillRect/>
          </a:stretch>
        </p:blipFill>
        <p:spPr>
          <a:xfrm>
            <a:off x="302496" y="1271362"/>
            <a:ext cx="4543308" cy="2804274"/>
          </a:xfrm>
          <a:prstGeom prst="rect">
            <a:avLst/>
          </a:prstGeom>
        </p:spPr>
      </p:pic>
      <p:pic>
        <p:nvPicPr>
          <p:cNvPr id="6" name="Picture 5">
            <a:extLst>
              <a:ext uri="{FF2B5EF4-FFF2-40B4-BE49-F238E27FC236}">
                <a16:creationId xmlns:a16="http://schemas.microsoft.com/office/drawing/2014/main" id="{6B59F227-B359-AE4D-DBC7-5C8435453938}"/>
              </a:ext>
            </a:extLst>
          </p:cNvPr>
          <p:cNvPicPr>
            <a:picLocks noChangeAspect="1"/>
          </p:cNvPicPr>
          <p:nvPr/>
        </p:nvPicPr>
        <p:blipFill>
          <a:blip r:embed="rId5"/>
          <a:stretch>
            <a:fillRect/>
          </a:stretch>
        </p:blipFill>
        <p:spPr>
          <a:xfrm>
            <a:off x="116384" y="4153102"/>
            <a:ext cx="4915533" cy="2433904"/>
          </a:xfrm>
          <a:prstGeom prst="rect">
            <a:avLst/>
          </a:prstGeom>
        </p:spPr>
      </p:pic>
      <p:pic>
        <p:nvPicPr>
          <p:cNvPr id="8" name="Picture 7">
            <a:extLst>
              <a:ext uri="{FF2B5EF4-FFF2-40B4-BE49-F238E27FC236}">
                <a16:creationId xmlns:a16="http://schemas.microsoft.com/office/drawing/2014/main" id="{72C9C0A2-4183-60EA-8369-4B352B889C6F}"/>
              </a:ext>
            </a:extLst>
          </p:cNvPr>
          <p:cNvPicPr>
            <a:picLocks noChangeAspect="1"/>
          </p:cNvPicPr>
          <p:nvPr/>
        </p:nvPicPr>
        <p:blipFill>
          <a:blip r:embed="rId6"/>
          <a:stretch>
            <a:fillRect/>
          </a:stretch>
        </p:blipFill>
        <p:spPr>
          <a:xfrm>
            <a:off x="5257413" y="4153102"/>
            <a:ext cx="4913203" cy="2433904"/>
          </a:xfrm>
          <a:prstGeom prst="rect">
            <a:avLst/>
          </a:prstGeom>
        </p:spPr>
      </p:pic>
    </p:spTree>
    <p:extLst>
      <p:ext uri="{BB962C8B-B14F-4D97-AF65-F5344CB8AC3E}">
        <p14:creationId xmlns:p14="http://schemas.microsoft.com/office/powerpoint/2010/main" val="59098075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FF8C-3BD5-AE94-6F69-68AEF4C01778}"/>
              </a:ext>
            </a:extLst>
          </p:cNvPr>
          <p:cNvSpPr>
            <a:spLocks noGrp="1"/>
          </p:cNvSpPr>
          <p:nvPr>
            <p:ph type="title"/>
          </p:nvPr>
        </p:nvSpPr>
        <p:spPr>
          <a:xfrm>
            <a:off x="643468" y="0"/>
            <a:ext cx="8368776" cy="1143000"/>
          </a:xfrm>
        </p:spPr>
        <p:txBody>
          <a:bodyPr/>
          <a:lstStyle/>
          <a:p>
            <a:r>
              <a:rPr lang="en-US" dirty="0"/>
              <a:t>Mid Case Load Modifier Results by Month</a:t>
            </a:r>
          </a:p>
        </p:txBody>
      </p:sp>
      <p:sp>
        <p:nvSpPr>
          <p:cNvPr id="3" name="Content Placeholder 2">
            <a:extLst>
              <a:ext uri="{FF2B5EF4-FFF2-40B4-BE49-F238E27FC236}">
                <a16:creationId xmlns:a16="http://schemas.microsoft.com/office/drawing/2014/main" id="{2D7A6C3E-4A0F-C0F0-18E2-98BCF2CC24A7}"/>
              </a:ext>
            </a:extLst>
          </p:cNvPr>
          <p:cNvSpPr>
            <a:spLocks noGrp="1"/>
          </p:cNvSpPr>
          <p:nvPr>
            <p:ph idx="1"/>
          </p:nvPr>
        </p:nvSpPr>
        <p:spPr>
          <a:xfrm>
            <a:off x="490231" y="1281090"/>
            <a:ext cx="9193596" cy="5119710"/>
          </a:xfrm>
        </p:spPr>
        <p:txBody>
          <a:bodyPr/>
          <a:lstStyle/>
          <a:p>
            <a:endParaRPr lang="en-US" sz="1800" dirty="0"/>
          </a:p>
          <a:p>
            <a:endParaRPr lang="en-US" sz="1800" dirty="0"/>
          </a:p>
        </p:txBody>
      </p:sp>
      <p:pic>
        <p:nvPicPr>
          <p:cNvPr id="4" name="Picture 3">
            <a:extLst>
              <a:ext uri="{FF2B5EF4-FFF2-40B4-BE49-F238E27FC236}">
                <a16:creationId xmlns:a16="http://schemas.microsoft.com/office/drawing/2014/main" id="{36FA7C1D-CC8F-9CB3-B2B1-C12DE57B3C00}"/>
              </a:ext>
            </a:extLst>
          </p:cNvPr>
          <p:cNvPicPr>
            <a:picLocks noChangeAspect="1"/>
          </p:cNvPicPr>
          <p:nvPr/>
        </p:nvPicPr>
        <p:blipFill>
          <a:blip r:embed="rId3"/>
          <a:stretch>
            <a:fillRect/>
          </a:stretch>
        </p:blipFill>
        <p:spPr>
          <a:xfrm>
            <a:off x="672452" y="1893434"/>
            <a:ext cx="8942095" cy="3895022"/>
          </a:xfrm>
          <a:prstGeom prst="rect">
            <a:avLst/>
          </a:prstGeom>
          <a:ln>
            <a:solidFill>
              <a:schemeClr val="bg2"/>
            </a:solidFill>
          </a:ln>
        </p:spPr>
      </p:pic>
      <p:pic>
        <p:nvPicPr>
          <p:cNvPr id="6" name="Picture 5">
            <a:extLst>
              <a:ext uri="{FF2B5EF4-FFF2-40B4-BE49-F238E27FC236}">
                <a16:creationId xmlns:a16="http://schemas.microsoft.com/office/drawing/2014/main" id="{69674322-1743-ED84-16DF-A3185F9D8D4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890" y="6168658"/>
            <a:ext cx="1371744" cy="689342"/>
          </a:xfrm>
          <a:prstGeom prst="rect">
            <a:avLst/>
          </a:prstGeom>
        </p:spPr>
      </p:pic>
      <p:pic>
        <p:nvPicPr>
          <p:cNvPr id="7" name="Picture 6">
            <a:extLst>
              <a:ext uri="{FF2B5EF4-FFF2-40B4-BE49-F238E27FC236}">
                <a16:creationId xmlns:a16="http://schemas.microsoft.com/office/drawing/2014/main" id="{67DE02DB-3140-D6A6-50CA-98FF66D40710}"/>
              </a:ext>
            </a:extLst>
          </p:cNvPr>
          <p:cNvPicPr>
            <a:picLocks noChangeAspect="1"/>
          </p:cNvPicPr>
          <p:nvPr/>
        </p:nvPicPr>
        <p:blipFill>
          <a:blip r:embed="rId5"/>
          <a:stretch>
            <a:fillRect/>
          </a:stretch>
        </p:blipFill>
        <p:spPr>
          <a:xfrm>
            <a:off x="8512910" y="6205671"/>
            <a:ext cx="1774090" cy="652329"/>
          </a:xfrm>
          <a:prstGeom prst="rect">
            <a:avLst/>
          </a:prstGeom>
        </p:spPr>
      </p:pic>
    </p:spTree>
    <p:extLst>
      <p:ext uri="{BB962C8B-B14F-4D97-AF65-F5344CB8AC3E}">
        <p14:creationId xmlns:p14="http://schemas.microsoft.com/office/powerpoint/2010/main" val="415635165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FF8C-3BD5-AE94-6F69-68AEF4C01778}"/>
              </a:ext>
            </a:extLst>
          </p:cNvPr>
          <p:cNvSpPr>
            <a:spLocks noGrp="1"/>
          </p:cNvSpPr>
          <p:nvPr>
            <p:ph type="title"/>
          </p:nvPr>
        </p:nvSpPr>
        <p:spPr>
          <a:xfrm>
            <a:off x="447472" y="0"/>
            <a:ext cx="9445620" cy="1143000"/>
          </a:xfrm>
        </p:spPr>
        <p:txBody>
          <a:bodyPr/>
          <a:lstStyle/>
          <a:p>
            <a:r>
              <a:rPr lang="en-US" dirty="0"/>
              <a:t>Revisiting Energy Efficiency and Electrification</a:t>
            </a:r>
          </a:p>
        </p:txBody>
      </p:sp>
      <p:sp>
        <p:nvSpPr>
          <p:cNvPr id="3" name="Content Placeholder 2">
            <a:extLst>
              <a:ext uri="{FF2B5EF4-FFF2-40B4-BE49-F238E27FC236}">
                <a16:creationId xmlns:a16="http://schemas.microsoft.com/office/drawing/2014/main" id="{2D7A6C3E-4A0F-C0F0-18E2-98BCF2CC24A7}"/>
              </a:ext>
            </a:extLst>
          </p:cNvPr>
          <p:cNvSpPr>
            <a:spLocks noGrp="1"/>
          </p:cNvSpPr>
          <p:nvPr>
            <p:ph idx="1"/>
          </p:nvPr>
        </p:nvSpPr>
        <p:spPr>
          <a:xfrm>
            <a:off x="112607" y="1352145"/>
            <a:ext cx="5364064" cy="5039228"/>
          </a:xfrm>
        </p:spPr>
        <p:txBody>
          <a:bodyPr/>
          <a:lstStyle/>
          <a:p>
            <a:r>
              <a:rPr lang="en-US" sz="1800" dirty="0"/>
              <a:t>Developed four EE and Electrification Scenarios</a:t>
            </a:r>
          </a:p>
          <a:p>
            <a:pPr lvl="1"/>
            <a:r>
              <a:rPr lang="en-US" sz="1600" dirty="0"/>
              <a:t>Low Case Load - Includes potential EE savings and medium electrification</a:t>
            </a:r>
          </a:p>
          <a:p>
            <a:pPr lvl="1"/>
            <a:r>
              <a:rPr lang="en-US" sz="1600" dirty="0"/>
              <a:t>Mid Case Load – Business as usual (historical) EE savings and medium electrification</a:t>
            </a:r>
          </a:p>
          <a:p>
            <a:pPr lvl="1"/>
            <a:r>
              <a:rPr lang="en-US" sz="1600" dirty="0"/>
              <a:t>High Case Load – Business as usual (historical) EE savings and accelerated electrification</a:t>
            </a:r>
          </a:p>
          <a:p>
            <a:pPr lvl="1"/>
            <a:r>
              <a:rPr lang="en-US" sz="1600" dirty="0"/>
              <a:t>(Bonus) Efficient Electrification Case – Potential EE savings and accelerated electrification.  Results in high GHG savings.</a:t>
            </a:r>
          </a:p>
          <a:p>
            <a:r>
              <a:rPr lang="en-US" sz="1800" dirty="0"/>
              <a:t>$/kWh cost for EE varies by scenario assuming savings from new programs capturing potential savings vs. diminishing returns from traditional EE programs (ex. Lighting).</a:t>
            </a:r>
          </a:p>
          <a:p>
            <a:r>
              <a:rPr lang="en-US" sz="1800" dirty="0"/>
              <a:t>The upshot – Electrification will drive load growth and increased procurement if not paired with EE</a:t>
            </a:r>
          </a:p>
          <a:p>
            <a:endParaRPr lang="en-US" sz="1800" dirty="0"/>
          </a:p>
        </p:txBody>
      </p:sp>
      <p:pic>
        <p:nvPicPr>
          <p:cNvPr id="6" name="Picture 5">
            <a:extLst>
              <a:ext uri="{FF2B5EF4-FFF2-40B4-BE49-F238E27FC236}">
                <a16:creationId xmlns:a16="http://schemas.microsoft.com/office/drawing/2014/main" id="{07F32EDB-56E9-EABE-C988-7075A497A34E}"/>
              </a:ext>
            </a:extLst>
          </p:cNvPr>
          <p:cNvPicPr>
            <a:picLocks noChangeAspect="1"/>
          </p:cNvPicPr>
          <p:nvPr/>
        </p:nvPicPr>
        <p:blipFill>
          <a:blip r:embed="rId3"/>
          <a:stretch>
            <a:fillRect/>
          </a:stretch>
        </p:blipFill>
        <p:spPr>
          <a:xfrm>
            <a:off x="5476672" y="2227626"/>
            <a:ext cx="4697721" cy="3546177"/>
          </a:xfrm>
          <a:prstGeom prst="rect">
            <a:avLst/>
          </a:prstGeom>
        </p:spPr>
      </p:pic>
      <p:sp>
        <p:nvSpPr>
          <p:cNvPr id="9" name="TextBox 8">
            <a:extLst>
              <a:ext uri="{FF2B5EF4-FFF2-40B4-BE49-F238E27FC236}">
                <a16:creationId xmlns:a16="http://schemas.microsoft.com/office/drawing/2014/main" id="{C94D728E-D717-9C30-8B6C-B9ED6BD5C764}"/>
              </a:ext>
            </a:extLst>
          </p:cNvPr>
          <p:cNvSpPr txBox="1"/>
          <p:nvPr/>
        </p:nvSpPr>
        <p:spPr>
          <a:xfrm>
            <a:off x="5704501" y="1858294"/>
            <a:ext cx="4242062" cy="369332"/>
          </a:xfrm>
          <a:prstGeom prst="rect">
            <a:avLst/>
          </a:prstGeom>
          <a:noFill/>
        </p:spPr>
        <p:txBody>
          <a:bodyPr wrap="square" rtlCol="0">
            <a:spAutoFit/>
          </a:bodyPr>
          <a:lstStyle/>
          <a:p>
            <a:pPr marR="0" lvl="0" algn="ctr" defTabSz="914400" rtl="0" eaLnBrk="1" fontAlgn="base" latinLnBrk="0" hangingPunct="1">
              <a:lnSpc>
                <a:spcPct val="100000"/>
              </a:lnSpc>
              <a:spcBef>
                <a:spcPct val="0"/>
              </a:spcBef>
              <a:spcAft>
                <a:spcPct val="25000"/>
              </a:spcAft>
              <a:buClr>
                <a:srgbClr val="244E97"/>
              </a:buClr>
              <a:buSzPct val="100000"/>
              <a:tabLst/>
              <a:defRPr/>
            </a:pPr>
            <a:r>
              <a:rPr lang="en-US" sz="1800" dirty="0">
                <a:solidFill>
                  <a:srgbClr val="173263"/>
                </a:solidFill>
                <a:latin typeface="+mn-lt"/>
                <a:ea typeface="ＭＳ Ｐゴシック" charset="-128"/>
              </a:rPr>
              <a:t>EE and Electrification Scenarios (MWh)</a:t>
            </a:r>
          </a:p>
        </p:txBody>
      </p:sp>
      <p:pic>
        <p:nvPicPr>
          <p:cNvPr id="5" name="Picture 4">
            <a:extLst>
              <a:ext uri="{FF2B5EF4-FFF2-40B4-BE49-F238E27FC236}">
                <a16:creationId xmlns:a16="http://schemas.microsoft.com/office/drawing/2014/main" id="{80BA2648-E1BB-0E59-DEC9-52364DF8C41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606" y="6168658"/>
            <a:ext cx="1371744" cy="689342"/>
          </a:xfrm>
          <a:prstGeom prst="rect">
            <a:avLst/>
          </a:prstGeom>
        </p:spPr>
      </p:pic>
      <p:pic>
        <p:nvPicPr>
          <p:cNvPr id="7" name="Picture 6">
            <a:extLst>
              <a:ext uri="{FF2B5EF4-FFF2-40B4-BE49-F238E27FC236}">
                <a16:creationId xmlns:a16="http://schemas.microsoft.com/office/drawing/2014/main" id="{F4106C66-19ED-3161-749D-BDD57B949FDD}"/>
              </a:ext>
            </a:extLst>
          </p:cNvPr>
          <p:cNvPicPr>
            <a:picLocks noChangeAspect="1"/>
          </p:cNvPicPr>
          <p:nvPr/>
        </p:nvPicPr>
        <p:blipFill>
          <a:blip r:embed="rId5"/>
          <a:stretch>
            <a:fillRect/>
          </a:stretch>
        </p:blipFill>
        <p:spPr>
          <a:xfrm>
            <a:off x="8512910" y="6205671"/>
            <a:ext cx="1774090" cy="652329"/>
          </a:xfrm>
          <a:prstGeom prst="rect">
            <a:avLst/>
          </a:prstGeom>
        </p:spPr>
      </p:pic>
    </p:spTree>
    <p:extLst>
      <p:ext uri="{BB962C8B-B14F-4D97-AF65-F5344CB8AC3E}">
        <p14:creationId xmlns:p14="http://schemas.microsoft.com/office/powerpoint/2010/main" val="88639972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E280F0-2E49-D01A-88F1-DB705D49FE3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236" y="6168658"/>
            <a:ext cx="1371744" cy="689342"/>
          </a:xfrm>
          <a:prstGeom prst="rect">
            <a:avLst/>
          </a:prstGeom>
        </p:spPr>
      </p:pic>
      <p:sp>
        <p:nvSpPr>
          <p:cNvPr id="2" name="Title 1">
            <a:extLst>
              <a:ext uri="{FF2B5EF4-FFF2-40B4-BE49-F238E27FC236}">
                <a16:creationId xmlns:a16="http://schemas.microsoft.com/office/drawing/2014/main" id="{2F02FF8C-3BD5-AE94-6F69-68AEF4C01778}"/>
              </a:ext>
            </a:extLst>
          </p:cNvPr>
          <p:cNvSpPr>
            <a:spLocks noGrp="1"/>
          </p:cNvSpPr>
          <p:nvPr>
            <p:ph type="title"/>
          </p:nvPr>
        </p:nvSpPr>
        <p:spPr/>
        <p:txBody>
          <a:bodyPr/>
          <a:lstStyle/>
          <a:p>
            <a:r>
              <a:rPr lang="en-US" dirty="0"/>
              <a:t>IRP Model Features</a:t>
            </a:r>
          </a:p>
        </p:txBody>
      </p:sp>
      <p:sp>
        <p:nvSpPr>
          <p:cNvPr id="3" name="Content Placeholder 2">
            <a:extLst>
              <a:ext uri="{FF2B5EF4-FFF2-40B4-BE49-F238E27FC236}">
                <a16:creationId xmlns:a16="http://schemas.microsoft.com/office/drawing/2014/main" id="{2D7A6C3E-4A0F-C0F0-18E2-98BCF2CC24A7}"/>
              </a:ext>
            </a:extLst>
          </p:cNvPr>
          <p:cNvSpPr>
            <a:spLocks noGrp="1"/>
          </p:cNvSpPr>
          <p:nvPr>
            <p:ph idx="1"/>
          </p:nvPr>
        </p:nvSpPr>
        <p:spPr>
          <a:xfrm>
            <a:off x="490231" y="1281090"/>
            <a:ext cx="9193596" cy="5119710"/>
          </a:xfrm>
        </p:spPr>
        <p:txBody>
          <a:bodyPr/>
          <a:lstStyle/>
          <a:p>
            <a:pPr>
              <a:spcAft>
                <a:spcPts val="400"/>
              </a:spcAft>
            </a:pPr>
            <a:r>
              <a:rPr lang="en-US" sz="1800" dirty="0"/>
              <a:t>Excel spreadsheet-based model to track portfolio performance and cost</a:t>
            </a:r>
          </a:p>
          <a:p>
            <a:pPr>
              <a:spcAft>
                <a:spcPts val="400"/>
              </a:spcAft>
            </a:pPr>
            <a:r>
              <a:rPr lang="en-US" sz="1800" dirty="0"/>
              <a:t>Generation and load data aggregated to monthly and annual levels, with representative hourly profiles to test supply/demand balance</a:t>
            </a:r>
          </a:p>
          <a:p>
            <a:pPr>
              <a:spcAft>
                <a:spcPts val="400"/>
              </a:spcAft>
            </a:pPr>
            <a:r>
              <a:rPr lang="en-US" sz="1800" dirty="0"/>
              <a:t>Track key elements/requirements/constraints</a:t>
            </a:r>
          </a:p>
          <a:p>
            <a:pPr lvl="1">
              <a:spcAft>
                <a:spcPts val="400"/>
              </a:spcAft>
            </a:pPr>
            <a:r>
              <a:rPr lang="en-US" sz="1600" dirty="0"/>
              <a:t>RPS goals</a:t>
            </a:r>
          </a:p>
          <a:p>
            <a:pPr lvl="1">
              <a:spcAft>
                <a:spcPts val="400"/>
              </a:spcAft>
            </a:pPr>
            <a:r>
              <a:rPr lang="en-US" sz="1600" dirty="0"/>
              <a:t>GHG-free energy goals</a:t>
            </a:r>
          </a:p>
          <a:p>
            <a:pPr lvl="1">
              <a:spcAft>
                <a:spcPts val="400"/>
              </a:spcAft>
            </a:pPr>
            <a:r>
              <a:rPr lang="en-US" sz="1600" dirty="0"/>
              <a:t>Resource Adequacy (RA) requirements</a:t>
            </a:r>
          </a:p>
          <a:p>
            <a:pPr lvl="1">
              <a:spcAft>
                <a:spcPts val="400"/>
              </a:spcAft>
            </a:pPr>
            <a:r>
              <a:rPr lang="en-US" sz="1600" dirty="0"/>
              <a:t>Power Purchase Agreement (PPA) Price/Cost</a:t>
            </a:r>
          </a:p>
          <a:p>
            <a:pPr>
              <a:spcAft>
                <a:spcPts val="400"/>
              </a:spcAft>
            </a:pPr>
            <a:r>
              <a:rPr lang="en-US" sz="1800" dirty="0"/>
              <a:t>Sensitivities</a:t>
            </a:r>
          </a:p>
          <a:p>
            <a:pPr lvl="1">
              <a:spcAft>
                <a:spcPts val="400"/>
              </a:spcAft>
            </a:pPr>
            <a:r>
              <a:rPr lang="en-US" sz="1600" dirty="0"/>
              <a:t>Hydro conditions</a:t>
            </a:r>
          </a:p>
          <a:p>
            <a:pPr lvl="1">
              <a:spcAft>
                <a:spcPts val="400"/>
              </a:spcAft>
            </a:pPr>
            <a:r>
              <a:rPr lang="en-US" sz="1600" dirty="0"/>
              <a:t>Loads</a:t>
            </a:r>
          </a:p>
          <a:p>
            <a:pPr lvl="1">
              <a:spcAft>
                <a:spcPts val="400"/>
              </a:spcAft>
            </a:pPr>
            <a:r>
              <a:rPr lang="en-US" sz="1600" dirty="0"/>
              <a:t>Natural Gas/Energy Market Prices</a:t>
            </a:r>
          </a:p>
          <a:p>
            <a:pPr lvl="1">
              <a:spcAft>
                <a:spcPts val="400"/>
              </a:spcAft>
            </a:pPr>
            <a:r>
              <a:rPr lang="en-US" sz="1600" dirty="0"/>
              <a:t>PPA Price</a:t>
            </a:r>
          </a:p>
          <a:p>
            <a:pPr lvl="1">
              <a:spcAft>
                <a:spcPts val="400"/>
              </a:spcAft>
            </a:pPr>
            <a:r>
              <a:rPr lang="en-US" sz="1600" dirty="0"/>
              <a:t>5-Year Market Purchase Price</a:t>
            </a:r>
          </a:p>
          <a:p>
            <a:pPr lvl="1">
              <a:spcAft>
                <a:spcPts val="400"/>
              </a:spcAft>
            </a:pPr>
            <a:r>
              <a:rPr lang="en-US" sz="1600" dirty="0"/>
              <a:t>Resource Adequacy Counting</a:t>
            </a:r>
          </a:p>
          <a:p>
            <a:pPr lvl="1">
              <a:spcAft>
                <a:spcPts val="400"/>
              </a:spcAft>
            </a:pPr>
            <a:r>
              <a:rPr lang="en-US" sz="1600" dirty="0"/>
              <a:t>Transmission Cost </a:t>
            </a:r>
          </a:p>
        </p:txBody>
      </p:sp>
      <p:pic>
        <p:nvPicPr>
          <p:cNvPr id="6" name="Picture 5">
            <a:extLst>
              <a:ext uri="{FF2B5EF4-FFF2-40B4-BE49-F238E27FC236}">
                <a16:creationId xmlns:a16="http://schemas.microsoft.com/office/drawing/2014/main" id="{45EBE418-DC5B-8BF5-D366-A425A0D9198D}"/>
              </a:ext>
            </a:extLst>
          </p:cNvPr>
          <p:cNvPicPr>
            <a:picLocks noChangeAspect="1"/>
          </p:cNvPicPr>
          <p:nvPr/>
        </p:nvPicPr>
        <p:blipFill>
          <a:blip r:embed="rId4"/>
          <a:stretch>
            <a:fillRect/>
          </a:stretch>
        </p:blipFill>
        <p:spPr>
          <a:xfrm>
            <a:off x="8512910" y="6205671"/>
            <a:ext cx="1774090" cy="652329"/>
          </a:xfrm>
          <a:prstGeom prst="rect">
            <a:avLst/>
          </a:prstGeom>
        </p:spPr>
      </p:pic>
    </p:spTree>
    <p:extLst>
      <p:ext uri="{BB962C8B-B14F-4D97-AF65-F5344CB8AC3E}">
        <p14:creationId xmlns:p14="http://schemas.microsoft.com/office/powerpoint/2010/main" val="719007257"/>
      </p:ext>
    </p:extLst>
  </p:cSld>
  <p:clrMapOvr>
    <a:masterClrMapping/>
  </p:clrMapOvr>
  <p:transition/>
</p:sld>
</file>

<file path=ppt/theme/theme1.xml><?xml version="1.0" encoding="utf-8"?>
<a:theme xmlns:a="http://schemas.openxmlformats.org/drawingml/2006/main" name="Flynn RCI Theme">
  <a:themeElements>
    <a:clrScheme name="">
      <a:dk1>
        <a:srgbClr val="000000"/>
      </a:dk1>
      <a:lt1>
        <a:srgbClr val="FFFFFF"/>
      </a:lt1>
      <a:dk2>
        <a:srgbClr val="2F66C5"/>
      </a:dk2>
      <a:lt2>
        <a:srgbClr val="244E97"/>
      </a:lt2>
      <a:accent1>
        <a:srgbClr val="FDE12D"/>
      </a:accent1>
      <a:accent2>
        <a:srgbClr val="FA9A00"/>
      </a:accent2>
      <a:accent3>
        <a:srgbClr val="ADB8DF"/>
      </a:accent3>
      <a:accent4>
        <a:srgbClr val="DADADA"/>
      </a:accent4>
      <a:accent5>
        <a:srgbClr val="FEEEAD"/>
      </a:accent5>
      <a:accent6>
        <a:srgbClr val="E38B00"/>
      </a:accent6>
      <a:hlink>
        <a:srgbClr val="E64934"/>
      </a:hlink>
      <a:folHlink>
        <a:srgbClr val="00B7A5"/>
      </a:folHlink>
    </a:clrScheme>
    <a:fontScheme name="HHWP slid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lnDef>
  </a:objectDefaults>
  <a:extraClrSchemeLst>
    <a:extraClrScheme>
      <a:clrScheme name="HHWP slid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HWP slid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HWP slid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HWP slid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HWP slid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HWP slid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HWP slid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233696</TotalTime>
  <Pages>5</Pages>
  <Words>3891</Words>
  <Application>Microsoft Office PowerPoint</Application>
  <PresentationFormat>35mm Slides</PresentationFormat>
  <Paragraphs>342</Paragraphs>
  <Slides>31</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Helvetica</vt:lpstr>
      <vt:lpstr>Wingdings</vt:lpstr>
      <vt:lpstr>Flynn RCI Theme</vt:lpstr>
      <vt:lpstr>TDPUD Integrated Resource Plan Report</vt:lpstr>
      <vt:lpstr>Background</vt:lpstr>
      <vt:lpstr>Scope of Work for the Integrated Resource Plan (IRP) </vt:lpstr>
      <vt:lpstr>Market Conditions</vt:lpstr>
      <vt:lpstr>Developing the Load Forecast</vt:lpstr>
      <vt:lpstr>Defining Load Forecast Scenarios</vt:lpstr>
      <vt:lpstr>Mid Case Load Modifier Results by Month</vt:lpstr>
      <vt:lpstr>Revisiting Energy Efficiency and Electrification</vt:lpstr>
      <vt:lpstr>IRP Model Features</vt:lpstr>
      <vt:lpstr>TDPUD Existing Power Supply Resources</vt:lpstr>
      <vt:lpstr>TDPUD Future Power Supply Resource Possibilities</vt:lpstr>
      <vt:lpstr>Overview of IRP Methodology</vt:lpstr>
      <vt:lpstr>Recommended Resource Portfolio</vt:lpstr>
      <vt:lpstr>TDPUD’s Electric Supply Mix Under Recommended Portfolio</vt:lpstr>
      <vt:lpstr>Recommended Portfolio RPS and GHG-Free Levels vs. Requirements</vt:lpstr>
      <vt:lpstr>Recommended Portfolio Seasonal Supply Stack :  December vs. August 2040</vt:lpstr>
      <vt:lpstr>Recommended Portfolio Performs Well Relative to Alternative Portfolio</vt:lpstr>
      <vt:lpstr>Recommended Portfolio Performs Well Relative to Alternative Portfolio Reliability and Environmental Criteria</vt:lpstr>
      <vt:lpstr>The Recommended Portfolio Performs Well Under Uncertainty</vt:lpstr>
      <vt:lpstr>In Summary, the Recommended Portfolio Meets the Desired Criteria </vt:lpstr>
      <vt:lpstr>Concluding Remarks</vt:lpstr>
      <vt:lpstr>Recommendation</vt:lpstr>
      <vt:lpstr>Appendix</vt:lpstr>
      <vt:lpstr>Governing Objectives for District IRP</vt:lpstr>
      <vt:lpstr>Hydro Production Projections and Sensitivities</vt:lpstr>
      <vt:lpstr>TDPUD’s Changing Resource Mix -- Recommended Portfolio: 2025-2040</vt:lpstr>
      <vt:lpstr>Sensitivities Considered</vt:lpstr>
      <vt:lpstr>The No New PPA (NNP) Portfolio Performs Poorly Under Uncertainty</vt:lpstr>
      <vt:lpstr>Estimating Load Modifiers</vt:lpstr>
      <vt:lpstr>Mid Case Load Forecast – Hourly</vt:lpstr>
      <vt:lpstr>Additional Exploratory Scenarios</vt:lpstr>
    </vt:vector>
  </TitlesOfParts>
  <Manager/>
  <Company>Flynn Resource Consultants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CAISO RTPP Tariff Filing</dc:title>
  <dc:subject>BAMx June 16</dc:subject>
  <dc:creator>Ed Chang</dc:creator>
  <cp:keywords/>
  <dc:description/>
  <cp:lastModifiedBy>Jared Carpenter</cp:lastModifiedBy>
  <cp:revision>2210</cp:revision>
  <cp:lastPrinted>2017-08-22T15:17:18Z</cp:lastPrinted>
  <dcterms:created xsi:type="dcterms:W3CDTF">2011-03-17T17:05:33Z</dcterms:created>
  <dcterms:modified xsi:type="dcterms:W3CDTF">2024-02-07T18:39:49Z</dcterms:modified>
  <cp:category/>
</cp:coreProperties>
</file>